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2"/>
  </p:notesMasterIdLst>
  <p:handoutMasterIdLst>
    <p:handoutMasterId r:id="rId43"/>
  </p:handoutMasterIdLst>
  <p:sldIdLst>
    <p:sldId id="292" r:id="rId5"/>
    <p:sldId id="297" r:id="rId6"/>
    <p:sldId id="275" r:id="rId7"/>
    <p:sldId id="276" r:id="rId8"/>
    <p:sldId id="277" r:id="rId9"/>
    <p:sldId id="294" r:id="rId10"/>
    <p:sldId id="298" r:id="rId11"/>
    <p:sldId id="299" r:id="rId12"/>
    <p:sldId id="300" r:id="rId13"/>
    <p:sldId id="301" r:id="rId14"/>
    <p:sldId id="302" r:id="rId15"/>
    <p:sldId id="303" r:id="rId16"/>
    <p:sldId id="304" r:id="rId17"/>
    <p:sldId id="313" r:id="rId18"/>
    <p:sldId id="314" r:id="rId19"/>
    <p:sldId id="305" r:id="rId20"/>
    <p:sldId id="311" r:id="rId21"/>
    <p:sldId id="310" r:id="rId22"/>
    <p:sldId id="308" r:id="rId23"/>
    <p:sldId id="307" r:id="rId24"/>
    <p:sldId id="309" r:id="rId25"/>
    <p:sldId id="312" r:id="rId26"/>
    <p:sldId id="306" r:id="rId27"/>
    <p:sldId id="319" r:id="rId28"/>
    <p:sldId id="320" r:id="rId29"/>
    <p:sldId id="321" r:id="rId30"/>
    <p:sldId id="327" r:id="rId31"/>
    <p:sldId id="315" r:id="rId32"/>
    <p:sldId id="316" r:id="rId33"/>
    <p:sldId id="317" r:id="rId34"/>
    <p:sldId id="323" r:id="rId35"/>
    <p:sldId id="325" r:id="rId36"/>
    <p:sldId id="326" r:id="rId37"/>
    <p:sldId id="324" r:id="rId38"/>
    <p:sldId id="318" r:id="rId39"/>
    <p:sldId id="322" r:id="rId40"/>
    <p:sldId id="289"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ABA6"/>
    <a:srgbClr val="629584"/>
    <a:srgbClr val="243642"/>
    <a:srgbClr val="E2F1E7"/>
    <a:srgbClr val="76B7B2"/>
    <a:srgbClr val="8DD1CC"/>
    <a:srgbClr val="446992"/>
    <a:srgbClr val="AEC2D8"/>
    <a:srgbClr val="98432A"/>
    <a:srgbClr val="D844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8" autoAdjust="0"/>
    <p:restoredTop sz="95634"/>
  </p:normalViewPr>
  <p:slideViewPr>
    <p:cSldViewPr snapToGrid="0" showGuides="1">
      <p:cViewPr varScale="1">
        <p:scale>
          <a:sx n="82" d="100"/>
          <a:sy n="82" d="100"/>
        </p:scale>
        <p:origin x="557" y="72"/>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10/18/2024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87834D1B-A726-18FB-799A-8294A1FE8A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Date Placeholder 8">
            <a:extLst>
              <a:ext uri="{FF2B5EF4-FFF2-40B4-BE49-F238E27FC236}">
                <a16:creationId xmlns:a16="http://schemas.microsoft.com/office/drawing/2014/main" id="{063B9152-B336-5993-1C67-48946279B0E6}"/>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6253B2-FD87-4AAE-AF69-14FE02FB4D05}" type="datetimeFigureOut">
              <a:rPr lang="en-US" smtClean="0"/>
              <a:t>10/18/2024</a:t>
            </a:fld>
            <a:endParaRPr lang="en-US"/>
          </a:p>
        </p:txBody>
      </p:sp>
      <p:sp>
        <p:nvSpPr>
          <p:cNvPr id="10" name="Notes Placeholder 9">
            <a:extLst>
              <a:ext uri="{FF2B5EF4-FFF2-40B4-BE49-F238E27FC236}">
                <a16:creationId xmlns:a16="http://schemas.microsoft.com/office/drawing/2014/main" id="{598999B6-0E65-F457-D4BF-F96BE9F9A9A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976FEA9E-549C-DA0D-8B3C-832BF1072B45}"/>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EDBB3-C345-4EAB-AB5D-9FB3AF589CFF}" type="slidenum">
              <a:rPr lang="en-US" smtClean="0"/>
              <a:t>‹#›</a:t>
            </a:fld>
            <a:endParaRPr lang="en-US"/>
          </a:p>
        </p:txBody>
      </p:sp>
      <p:sp>
        <p:nvSpPr>
          <p:cNvPr id="12" name="Slide Image Placeholder 11">
            <a:extLst>
              <a:ext uri="{FF2B5EF4-FFF2-40B4-BE49-F238E27FC236}">
                <a16:creationId xmlns:a16="http://schemas.microsoft.com/office/drawing/2014/main" id="{F627E2FE-9CC2-836E-40FC-1A1183B95164}"/>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3" name="Footer Placeholder 12">
            <a:extLst>
              <a:ext uri="{FF2B5EF4-FFF2-40B4-BE49-F238E27FC236}">
                <a16:creationId xmlns:a16="http://schemas.microsoft.com/office/drawing/2014/main" id="{413B0C97-27B2-A894-9DEA-82E460C91F1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6431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C0E2DE-D1D1-9915-629F-024C884431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CE81E9-C986-EF4F-4A02-23352E3222B4}"/>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96BFC809-907A-6215-13F7-D33A0555AF9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23FDC604-A826-CCBC-232A-C0F34B8E0C4F}"/>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35</a:t>
            </a:fld>
            <a:endParaRPr lang="en-US" altLang="zh-CN" noProof="0" dirty="0"/>
          </a:p>
        </p:txBody>
      </p:sp>
    </p:spTree>
    <p:extLst>
      <p:ext uri="{BB962C8B-B14F-4D97-AF65-F5344CB8AC3E}">
        <p14:creationId xmlns:p14="http://schemas.microsoft.com/office/powerpoint/2010/main" val="1294257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37</a:t>
            </a:fld>
            <a:endParaRPr lang="en-US" altLang="zh-CN" noProof="0" dirty="0"/>
          </a:p>
        </p:txBody>
      </p:sp>
    </p:spTree>
    <p:extLst>
      <p:ext uri="{BB962C8B-B14F-4D97-AF65-F5344CB8AC3E}">
        <p14:creationId xmlns:p14="http://schemas.microsoft.com/office/powerpoint/2010/main" val="1416909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2584862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3390635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1259178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a:t>
            </a:fld>
            <a:endParaRPr lang="en-US" altLang="zh-CN" noProof="0" dirty="0"/>
          </a:p>
        </p:txBody>
      </p:sp>
    </p:spTree>
    <p:extLst>
      <p:ext uri="{BB962C8B-B14F-4D97-AF65-F5344CB8AC3E}">
        <p14:creationId xmlns:p14="http://schemas.microsoft.com/office/powerpoint/2010/main" val="3193110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0D8A3-54F6-A2C8-0189-204444B03C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A8316F-96BC-00D5-8EAA-EB6430D81770}"/>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5DF6177F-DB3F-71DF-2093-D7EE5C2F634E}"/>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E8BF16B-2CF5-3ADE-B7FF-802B60113A2A}"/>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14</a:t>
            </a:fld>
            <a:endParaRPr lang="en-US" altLang="zh-CN" noProof="0" dirty="0"/>
          </a:p>
        </p:txBody>
      </p:sp>
    </p:spTree>
    <p:extLst>
      <p:ext uri="{BB962C8B-B14F-4D97-AF65-F5344CB8AC3E}">
        <p14:creationId xmlns:p14="http://schemas.microsoft.com/office/powerpoint/2010/main" val="3556114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F1C2D-3571-2BFE-8C5C-CD1CA947B9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DC138C-97CA-2EB3-1F4A-AC4B0C51976E}"/>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83354D13-905C-2D07-A125-AAE2472DD24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42EEA79-A4A4-17D3-AFEA-A0082EF6DFBF}"/>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23</a:t>
            </a:fld>
            <a:endParaRPr lang="en-US" altLang="zh-CN" noProof="0" dirty="0"/>
          </a:p>
        </p:txBody>
      </p:sp>
    </p:spTree>
    <p:extLst>
      <p:ext uri="{BB962C8B-B14F-4D97-AF65-F5344CB8AC3E}">
        <p14:creationId xmlns:p14="http://schemas.microsoft.com/office/powerpoint/2010/main" val="463640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486FC-3BCB-D206-CA81-B355005CB5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0D8766-FAEE-5F22-D4F9-0B26577E8AB8}"/>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68E81545-4663-32BD-1812-42BB765498B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B4EC11DC-18FE-EEBD-CA9C-DF9D001BE4BE}"/>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27</a:t>
            </a:fld>
            <a:endParaRPr lang="en-US" altLang="zh-CN" noProof="0" dirty="0"/>
          </a:p>
        </p:txBody>
      </p:sp>
    </p:spTree>
    <p:extLst>
      <p:ext uri="{BB962C8B-B14F-4D97-AF65-F5344CB8AC3E}">
        <p14:creationId xmlns:p14="http://schemas.microsoft.com/office/powerpoint/2010/main" val="3715268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81E0C-7F7A-AA82-0E81-A9167E4E99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B2E689-1930-4B2A-C143-2C796D8E8C50}"/>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561FD38B-1FB9-A483-6E77-E1D3A4F784AA}"/>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FC79C2CE-70F1-6D8C-C0FD-CFF5C9D5969C}"/>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31</a:t>
            </a:fld>
            <a:endParaRPr lang="en-US" altLang="zh-CN" noProof="0" dirty="0"/>
          </a:p>
        </p:txBody>
      </p:sp>
    </p:spTree>
    <p:extLst>
      <p:ext uri="{BB962C8B-B14F-4D97-AF65-F5344CB8AC3E}">
        <p14:creationId xmlns:p14="http://schemas.microsoft.com/office/powerpoint/2010/main" val="10653927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noProof="0"/>
              <a:t>Click icon to add picture</a:t>
            </a:r>
            <a:endParaRPr lang="en-US" altLang="zh-CN" noProof="0" dirty="0"/>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noProof="0"/>
              <a:t>Click to edit Master title style</a:t>
            </a:r>
            <a:endParaRPr lang="en-US" noProof="0"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noProof="0"/>
              <a:t>Click to edit Master title style</a:t>
            </a:r>
            <a:endParaRPr lang="en-US" noProof="0"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noProof="0" dirty="0"/>
              <a:t>Click to edit </a:t>
            </a:r>
            <a:r>
              <a:rPr lang="en-US" altLang="zh-CN" noProof="0" dirty="0"/>
              <a:t>Text </a:t>
            </a:r>
            <a:r>
              <a:rPr lang="en-US" noProof="0"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76B7B2">
                <a:lumMod val="50000"/>
              </a:srgbClr>
            </a:gs>
            <a:gs pos="0">
              <a:srgbClr val="76B7B2">
                <a:lumMod val="50000"/>
              </a:srgbClr>
            </a:gs>
            <a:gs pos="38000">
              <a:schemeClr val="tx1">
                <a:lumMod val="85000"/>
                <a:lumOff val="15000"/>
              </a:schemeClr>
            </a:gs>
            <a:gs pos="77000">
              <a:schemeClr val="tx1">
                <a:lumMod val="85000"/>
                <a:lumOff val="15000"/>
              </a:schemeClr>
            </a:gs>
          </a:gsLst>
          <a:path path="circle">
            <a:fillToRect l="100000" t="100000"/>
          </a:path>
          <a:tileRect/>
        </a:gra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32.jpeg"/><Relationship Id="rId7"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244581" y="2007735"/>
            <a:ext cx="5257793" cy="2057441"/>
          </a:xfrm>
        </p:spPr>
        <p:txBody>
          <a:bodyPr/>
          <a:lstStyle/>
          <a:p>
            <a:r>
              <a:rPr lang="en-US" altLang="zh-CN" dirty="0"/>
              <a:t>Sales &amp; Supply Chain Analysis Report</a:t>
            </a:r>
            <a:endParaRPr lang="en-US"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585012" y="4118630"/>
            <a:ext cx="3007955" cy="760288"/>
          </a:xfrm>
        </p:spPr>
        <p:txBody>
          <a:bodyPr/>
          <a:lstStyle/>
          <a:p>
            <a:r>
              <a:rPr lang="en-US" dirty="0"/>
              <a:t>Technical Provider: AST</a:t>
            </a:r>
          </a:p>
          <a:p>
            <a:r>
              <a:rPr lang="en-US" dirty="0"/>
              <a:t>Instructor: Ahmed Abdellatif</a:t>
            </a:r>
          </a:p>
        </p:txBody>
      </p:sp>
      <p:pic>
        <p:nvPicPr>
          <p:cNvPr id="30" name="Picture placeholder 29" descr="People in an office discussing work over a laptop&#10;">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rotWithShape="1">
          <a:blip r:embed="rId3">
            <a:extLst>
              <a:ext uri="{28A0092B-C50C-407E-A947-70E740481C1C}">
                <a14:useLocalDpi xmlns:a14="http://schemas.microsoft.com/office/drawing/2010/main"/>
              </a:ext>
            </a:extLst>
          </a:blip>
          <a:srcRect t="2475" r="2475"/>
          <a:stretch/>
        </p:blipFill>
        <p:spPr>
          <a:xfrm>
            <a:off x="6742557" y="821836"/>
            <a:ext cx="4405503" cy="5066346"/>
          </a:xfrm>
        </p:spPr>
      </p:pic>
      <p:sp>
        <p:nvSpPr>
          <p:cNvPr id="2" name="Hexagon 1">
            <a:extLst>
              <a:ext uri="{FF2B5EF4-FFF2-40B4-BE49-F238E27FC236}">
                <a16:creationId xmlns:a16="http://schemas.microsoft.com/office/drawing/2014/main" id="{EA958DFA-C0A4-2788-CB4F-4A8CEEA7F71B}"/>
              </a:ext>
            </a:extLst>
          </p:cNvPr>
          <p:cNvSpPr/>
          <p:nvPr/>
        </p:nvSpPr>
        <p:spPr>
          <a:xfrm rot="5400000">
            <a:off x="6379107" y="992137"/>
            <a:ext cx="5132402" cy="4725745"/>
          </a:xfrm>
          <a:prstGeom prst="hexagon">
            <a:avLst/>
          </a:prstGeom>
          <a:solidFill>
            <a:srgbClr val="61ABA6"/>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3" name="Hexagon 2">
            <a:extLst>
              <a:ext uri="{FF2B5EF4-FFF2-40B4-BE49-F238E27FC236}">
                <a16:creationId xmlns:a16="http://schemas.microsoft.com/office/drawing/2014/main" id="{E692C940-9226-8AC3-A12E-2E24BDB86895}"/>
              </a:ext>
            </a:extLst>
          </p:cNvPr>
          <p:cNvSpPr/>
          <p:nvPr/>
        </p:nvSpPr>
        <p:spPr>
          <a:xfrm rot="5400000">
            <a:off x="7362875" y="5595396"/>
            <a:ext cx="967282" cy="891184"/>
          </a:xfrm>
          <a:prstGeom prst="hexagon">
            <a:avLst/>
          </a:prstGeom>
          <a:solidFill>
            <a:srgbClr val="629584"/>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Hexagon 3">
            <a:extLst>
              <a:ext uri="{FF2B5EF4-FFF2-40B4-BE49-F238E27FC236}">
                <a16:creationId xmlns:a16="http://schemas.microsoft.com/office/drawing/2014/main" id="{A915B1D4-85D2-4A98-153A-13CD2185383A}"/>
              </a:ext>
            </a:extLst>
          </p:cNvPr>
          <p:cNvSpPr/>
          <p:nvPr/>
        </p:nvSpPr>
        <p:spPr>
          <a:xfrm rot="5400000">
            <a:off x="9784584" y="1177565"/>
            <a:ext cx="1796820" cy="1570617"/>
          </a:xfrm>
          <a:prstGeom prst="hexagon">
            <a:avLst/>
          </a:prstGeom>
          <a:solidFill>
            <a:srgbClr val="E2F1E7"/>
          </a:solidFill>
          <a:ln w="38100">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CAE69C89-8B1F-0CA8-D2C5-5E6F6684FF5E}"/>
              </a:ext>
            </a:extLst>
          </p:cNvPr>
          <p:cNvCxnSpPr/>
          <p:nvPr/>
        </p:nvCxnSpPr>
        <p:spPr>
          <a:xfrm>
            <a:off x="1504950" y="4065176"/>
            <a:ext cx="0" cy="867196"/>
          </a:xfrm>
          <a:prstGeom prst="line">
            <a:avLst/>
          </a:prstGeom>
          <a:ln w="28575">
            <a:solidFill>
              <a:srgbClr val="61ABA6"/>
            </a:solidFill>
          </a:ln>
        </p:spPr>
        <p:style>
          <a:lnRef idx="1">
            <a:schemeClr val="accent1"/>
          </a:lnRef>
          <a:fillRef idx="0">
            <a:schemeClr val="accent1"/>
          </a:fillRef>
          <a:effectRef idx="0">
            <a:schemeClr val="accent1"/>
          </a:effectRef>
          <a:fontRef idx="minor">
            <a:schemeClr val="tx1"/>
          </a:fontRef>
        </p:style>
      </p:cxnSp>
      <p:pic>
        <p:nvPicPr>
          <p:cNvPr id="1026" name="Picture 2" descr="‪Digital Egypt Pioneers Initiative - DEPI | LinkedIn‬‏">
            <a:extLst>
              <a:ext uri="{FF2B5EF4-FFF2-40B4-BE49-F238E27FC236}">
                <a16:creationId xmlns:a16="http://schemas.microsoft.com/office/drawing/2014/main" id="{537BDA4A-EE06-1E45-B6DF-F0D196A2AE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82745" y="136084"/>
            <a:ext cx="952500" cy="89535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Arab Security Conference | 22-23 September 2024‬‏">
            <a:extLst>
              <a:ext uri="{FF2B5EF4-FFF2-40B4-BE49-F238E27FC236}">
                <a16:creationId xmlns:a16="http://schemas.microsoft.com/office/drawing/2014/main" id="{8E443E83-A361-78B9-1944-12C52915C6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421" y="136083"/>
            <a:ext cx="1743124" cy="89535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8C8FA-58BA-D419-63BE-227DC9C7E7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C69C21-D369-C941-3E7D-D21ADB5A3486}"/>
              </a:ext>
            </a:extLst>
          </p:cNvPr>
          <p:cNvSpPr>
            <a:spLocks noGrp="1"/>
          </p:cNvSpPr>
          <p:nvPr>
            <p:ph type="title"/>
          </p:nvPr>
        </p:nvSpPr>
        <p:spPr/>
        <p:txBody>
          <a:bodyPr/>
          <a:lstStyle/>
          <a:p>
            <a:r>
              <a:rPr lang="en-US" sz="4400" dirty="0"/>
              <a:t>Cleaning &amp; Modelling</a:t>
            </a:r>
            <a:endParaRPr lang="en-US" dirty="0"/>
          </a:p>
        </p:txBody>
      </p:sp>
      <p:sp>
        <p:nvSpPr>
          <p:cNvPr id="4" name="Footer Placeholder 3">
            <a:extLst>
              <a:ext uri="{FF2B5EF4-FFF2-40B4-BE49-F238E27FC236}">
                <a16:creationId xmlns:a16="http://schemas.microsoft.com/office/drawing/2014/main" id="{C664546A-5D49-2219-6806-004E4E3790AA}"/>
              </a:ext>
            </a:extLst>
          </p:cNvPr>
          <p:cNvSpPr>
            <a:spLocks noGrp="1"/>
          </p:cNvSpPr>
          <p:nvPr>
            <p:ph type="ftr" sz="quarter" idx="28"/>
          </p:nvPr>
        </p:nvSpPr>
        <p:spPr/>
        <p:txBody>
          <a:bodyPr/>
          <a:lstStyle/>
          <a:p>
            <a:r>
              <a:rPr lang="en-US" noProof="0" dirty="0"/>
              <a:t>Data Co Analysis</a:t>
            </a:r>
          </a:p>
        </p:txBody>
      </p:sp>
      <p:sp>
        <p:nvSpPr>
          <p:cNvPr id="11" name="TextBox 10">
            <a:extLst>
              <a:ext uri="{FF2B5EF4-FFF2-40B4-BE49-F238E27FC236}">
                <a16:creationId xmlns:a16="http://schemas.microsoft.com/office/drawing/2014/main" id="{6D7667E5-4A39-84E2-1924-CD4DA1B3ADBF}"/>
              </a:ext>
            </a:extLst>
          </p:cNvPr>
          <p:cNvSpPr txBox="1"/>
          <p:nvPr/>
        </p:nvSpPr>
        <p:spPr>
          <a:xfrm>
            <a:off x="587829" y="1467600"/>
            <a:ext cx="9535885" cy="584775"/>
          </a:xfrm>
          <a:prstGeom prst="rect">
            <a:avLst/>
          </a:prstGeom>
        </p:spPr>
        <p:txBody>
          <a:bodyPr wrap="square" rtlCol="0">
            <a:spAutoFit/>
          </a:bodyPr>
          <a:lstStyle/>
          <a:p>
            <a:pPr marL="0" indent="0">
              <a:lnSpc>
                <a:spcPct val="100000"/>
              </a:lnSpc>
              <a:spcBef>
                <a:spcPts val="0"/>
              </a:spcBef>
              <a:buFontTx/>
              <a:buNone/>
            </a:pPr>
            <a:r>
              <a:rPr lang="en-US" sz="1600" dirty="0">
                <a:solidFill>
                  <a:schemeClr val="bg1"/>
                </a:solidFill>
              </a:rPr>
              <a:t>Fourth, we checked the format and values in each column in the table, replacing any necessary values, whether they were garbage values or nulls values, and changed the column names if necessary.</a:t>
            </a:r>
            <a:endParaRPr lang="en-US" sz="1600" dirty="0">
              <a:solidFill>
                <a:schemeClr val="bg1"/>
              </a:solidFill>
              <a:latin typeface="Posterama" panose="020B0504020200020000" pitchFamily="34" charset="0"/>
              <a:ea typeface="微软雅黑"/>
              <a:cs typeface="Posterama" panose="020B0504020200020000" pitchFamily="34" charset="0"/>
            </a:endParaRPr>
          </a:p>
        </p:txBody>
      </p:sp>
      <p:pic>
        <p:nvPicPr>
          <p:cNvPr id="5" name="Picture 4">
            <a:extLst>
              <a:ext uri="{FF2B5EF4-FFF2-40B4-BE49-F238E27FC236}">
                <a16:creationId xmlns:a16="http://schemas.microsoft.com/office/drawing/2014/main" id="{440A3569-D241-C6CC-2136-BD153852CE6F}"/>
              </a:ext>
            </a:extLst>
          </p:cNvPr>
          <p:cNvPicPr>
            <a:picLocks noChangeAspect="1"/>
          </p:cNvPicPr>
          <p:nvPr/>
        </p:nvPicPr>
        <p:blipFill>
          <a:blip r:embed="rId2"/>
          <a:stretch>
            <a:fillRect/>
          </a:stretch>
        </p:blipFill>
        <p:spPr>
          <a:xfrm>
            <a:off x="0" y="3118330"/>
            <a:ext cx="12192000" cy="3739670"/>
          </a:xfrm>
          <a:prstGeom prst="rect">
            <a:avLst/>
          </a:prstGeom>
        </p:spPr>
      </p:pic>
    </p:spTree>
    <p:extLst>
      <p:ext uri="{BB962C8B-B14F-4D97-AF65-F5344CB8AC3E}">
        <p14:creationId xmlns:p14="http://schemas.microsoft.com/office/powerpoint/2010/main" val="3967885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65A76-0101-80EB-1738-3D00D385E6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F91BBE-8352-80B5-8C54-D1D004A3EFDD}"/>
              </a:ext>
            </a:extLst>
          </p:cNvPr>
          <p:cNvSpPr>
            <a:spLocks noGrp="1"/>
          </p:cNvSpPr>
          <p:nvPr>
            <p:ph type="title"/>
          </p:nvPr>
        </p:nvSpPr>
        <p:spPr/>
        <p:txBody>
          <a:bodyPr/>
          <a:lstStyle/>
          <a:p>
            <a:r>
              <a:rPr lang="en-US" sz="4400" dirty="0"/>
              <a:t>Cleaning &amp; Modelling</a:t>
            </a:r>
            <a:endParaRPr lang="en-US" dirty="0"/>
          </a:p>
        </p:txBody>
      </p:sp>
      <p:sp>
        <p:nvSpPr>
          <p:cNvPr id="4" name="Footer Placeholder 3">
            <a:extLst>
              <a:ext uri="{FF2B5EF4-FFF2-40B4-BE49-F238E27FC236}">
                <a16:creationId xmlns:a16="http://schemas.microsoft.com/office/drawing/2014/main" id="{A4D848DC-79D4-813E-0F6E-DC754CEB6A14}"/>
              </a:ext>
            </a:extLst>
          </p:cNvPr>
          <p:cNvSpPr>
            <a:spLocks noGrp="1"/>
          </p:cNvSpPr>
          <p:nvPr>
            <p:ph type="ftr" sz="quarter" idx="28"/>
          </p:nvPr>
        </p:nvSpPr>
        <p:spPr/>
        <p:txBody>
          <a:bodyPr/>
          <a:lstStyle/>
          <a:p>
            <a:r>
              <a:rPr lang="en-US" noProof="0" dirty="0"/>
              <a:t>Data Co Analysis</a:t>
            </a:r>
          </a:p>
        </p:txBody>
      </p:sp>
      <p:sp>
        <p:nvSpPr>
          <p:cNvPr id="11" name="TextBox 10">
            <a:extLst>
              <a:ext uri="{FF2B5EF4-FFF2-40B4-BE49-F238E27FC236}">
                <a16:creationId xmlns:a16="http://schemas.microsoft.com/office/drawing/2014/main" id="{BE331896-84AB-10BF-32CA-438DE933BB00}"/>
              </a:ext>
            </a:extLst>
          </p:cNvPr>
          <p:cNvSpPr txBox="1"/>
          <p:nvPr/>
        </p:nvSpPr>
        <p:spPr>
          <a:xfrm>
            <a:off x="587829" y="1622510"/>
            <a:ext cx="9535885" cy="584775"/>
          </a:xfrm>
          <a:prstGeom prst="rect">
            <a:avLst/>
          </a:prstGeom>
        </p:spPr>
        <p:txBody>
          <a:bodyPr wrap="square" rtlCol="0">
            <a:spAutoFit/>
          </a:bodyPr>
          <a:lstStyle/>
          <a:p>
            <a:pPr marL="0" indent="0">
              <a:lnSpc>
                <a:spcPct val="100000"/>
              </a:lnSpc>
              <a:spcBef>
                <a:spcPts val="0"/>
              </a:spcBef>
              <a:buFontTx/>
              <a:buNone/>
            </a:pPr>
            <a:r>
              <a:rPr lang="en-US" sz="1600" dirty="0">
                <a:solidFill>
                  <a:schemeClr val="bg1"/>
                </a:solidFill>
              </a:rPr>
              <a:t>Fifth, we deleted these columns from the fact table and once again ensured there were no duplicates in the fact table. Then, we downloaded the table as a CSV file.</a:t>
            </a:r>
            <a:endParaRPr lang="en-US" sz="1600" dirty="0">
              <a:solidFill>
                <a:schemeClr val="bg1"/>
              </a:solidFill>
              <a:latin typeface="Posterama" panose="020B0504020200020000" pitchFamily="34" charset="0"/>
              <a:ea typeface="微软雅黑"/>
              <a:cs typeface="Posterama" panose="020B0504020200020000" pitchFamily="34" charset="0"/>
            </a:endParaRPr>
          </a:p>
        </p:txBody>
      </p:sp>
      <p:pic>
        <p:nvPicPr>
          <p:cNvPr id="6" name="Picture 5" descr="A screenshot of a computer&#10;&#10;Description automatically generated">
            <a:extLst>
              <a:ext uri="{FF2B5EF4-FFF2-40B4-BE49-F238E27FC236}">
                <a16:creationId xmlns:a16="http://schemas.microsoft.com/office/drawing/2014/main" id="{DA36665A-0470-308D-9F5E-E0D755D3AF42}"/>
              </a:ext>
            </a:extLst>
          </p:cNvPr>
          <p:cNvPicPr>
            <a:picLocks noChangeAspect="1"/>
          </p:cNvPicPr>
          <p:nvPr/>
        </p:nvPicPr>
        <p:blipFill>
          <a:blip r:embed="rId2"/>
          <a:stretch>
            <a:fillRect/>
          </a:stretch>
        </p:blipFill>
        <p:spPr>
          <a:xfrm>
            <a:off x="0" y="3993502"/>
            <a:ext cx="12192000" cy="2864498"/>
          </a:xfrm>
          <a:prstGeom prst="rect">
            <a:avLst/>
          </a:prstGeom>
        </p:spPr>
      </p:pic>
    </p:spTree>
    <p:extLst>
      <p:ext uri="{BB962C8B-B14F-4D97-AF65-F5344CB8AC3E}">
        <p14:creationId xmlns:p14="http://schemas.microsoft.com/office/powerpoint/2010/main" val="3919739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6F9D3-0BF2-2FF1-D949-11D90C9BB0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9FE391-E7C6-C88F-35FA-FC063A2A93DB}"/>
              </a:ext>
            </a:extLst>
          </p:cNvPr>
          <p:cNvSpPr>
            <a:spLocks noGrp="1"/>
          </p:cNvSpPr>
          <p:nvPr>
            <p:ph type="title"/>
          </p:nvPr>
        </p:nvSpPr>
        <p:spPr/>
        <p:txBody>
          <a:bodyPr/>
          <a:lstStyle/>
          <a:p>
            <a:r>
              <a:rPr lang="en-US" sz="4400" dirty="0"/>
              <a:t>Cleaning &amp; Modelling</a:t>
            </a:r>
            <a:endParaRPr lang="en-US" dirty="0"/>
          </a:p>
        </p:txBody>
      </p:sp>
      <p:sp>
        <p:nvSpPr>
          <p:cNvPr id="11" name="TextBox 10">
            <a:extLst>
              <a:ext uri="{FF2B5EF4-FFF2-40B4-BE49-F238E27FC236}">
                <a16:creationId xmlns:a16="http://schemas.microsoft.com/office/drawing/2014/main" id="{C0EBAC28-8DEC-FF0D-4BFA-5A3A1019B856}"/>
              </a:ext>
            </a:extLst>
          </p:cNvPr>
          <p:cNvSpPr txBox="1"/>
          <p:nvPr/>
        </p:nvSpPr>
        <p:spPr>
          <a:xfrm>
            <a:off x="587829" y="1622510"/>
            <a:ext cx="9535885" cy="2893100"/>
          </a:xfrm>
          <a:prstGeom prst="rect">
            <a:avLst/>
          </a:prstGeom>
        </p:spPr>
        <p:txBody>
          <a:bodyPr wrap="square" rtlCol="0">
            <a:spAutoFit/>
          </a:bodyPr>
          <a:lstStyle/>
          <a:p>
            <a:pPr marL="0" indent="0">
              <a:lnSpc>
                <a:spcPct val="100000"/>
              </a:lnSpc>
              <a:spcBef>
                <a:spcPts val="0"/>
              </a:spcBef>
              <a:buFontTx/>
              <a:buNone/>
            </a:pPr>
            <a:r>
              <a:rPr lang="en-US" sz="1600" dirty="0">
                <a:solidFill>
                  <a:schemeClr val="bg1"/>
                </a:solidFill>
              </a:rPr>
              <a:t>After applying all the previous steps to each table, we ended up with one fact table, which was the order table, and dimension tables, which included the customer table, department table, products table, and category table.</a:t>
            </a:r>
          </a:p>
          <a:p>
            <a:pPr marL="0" indent="0">
              <a:lnSpc>
                <a:spcPct val="100000"/>
              </a:lnSpc>
              <a:spcBef>
                <a:spcPts val="0"/>
              </a:spcBef>
              <a:buFontTx/>
              <a:buNone/>
            </a:pPr>
            <a:endParaRPr lang="en-US" sz="1600" dirty="0">
              <a:solidFill>
                <a:schemeClr val="bg1"/>
              </a:solidFill>
              <a:latin typeface="Posterama" panose="020B0504020200020000" pitchFamily="34" charset="0"/>
              <a:ea typeface="微软雅黑"/>
              <a:cs typeface="Posterama" panose="020B0504020200020000" pitchFamily="34" charset="0"/>
            </a:endParaRPr>
          </a:p>
          <a:p>
            <a:pPr marL="342900" indent="-342900">
              <a:lnSpc>
                <a:spcPct val="100000"/>
              </a:lnSpc>
              <a:spcBef>
                <a:spcPts val="0"/>
              </a:spcBef>
              <a:buFontTx/>
              <a:buAutoNum type="arabicPeriod"/>
            </a:pPr>
            <a:r>
              <a:rPr lang="en-US" sz="1600" dirty="0">
                <a:solidFill>
                  <a:schemeClr val="bg1"/>
                </a:solidFill>
                <a:latin typeface="Posterama" panose="020B0504020200020000" pitchFamily="34" charset="0"/>
                <a:ea typeface="微软雅黑"/>
                <a:cs typeface="Posterama" panose="020B0504020200020000" pitchFamily="34" charset="0"/>
              </a:rPr>
              <a:t>Order Table:                     </a:t>
            </a:r>
            <a:r>
              <a:rPr lang="en-US" sz="1600" b="0" cap="none" dirty="0">
                <a:solidFill>
                  <a:schemeClr val="bg1"/>
                </a:solidFill>
              </a:rPr>
              <a:t>180,519 Row and 28 Column.</a:t>
            </a:r>
          </a:p>
          <a:p>
            <a:pPr marL="342900" indent="-342900">
              <a:lnSpc>
                <a:spcPct val="100000"/>
              </a:lnSpc>
              <a:spcBef>
                <a:spcPts val="0"/>
              </a:spcBef>
              <a:buFontTx/>
              <a:buAutoNum type="arabicPeriod"/>
            </a:pPr>
            <a:endParaRPr lang="en-US" sz="800" b="0" cap="none" dirty="0">
              <a:solidFill>
                <a:schemeClr val="bg1"/>
              </a:solidFill>
            </a:endParaRPr>
          </a:p>
          <a:p>
            <a:pPr marL="342900" indent="-342900">
              <a:lnSpc>
                <a:spcPct val="100000"/>
              </a:lnSpc>
              <a:spcBef>
                <a:spcPts val="0"/>
              </a:spcBef>
              <a:buFontTx/>
              <a:buAutoNum type="arabicPeriod"/>
            </a:pPr>
            <a:r>
              <a:rPr lang="en-US" sz="1600" dirty="0">
                <a:solidFill>
                  <a:schemeClr val="bg1"/>
                </a:solidFill>
                <a:latin typeface="Posterama" panose="020B0504020200020000" pitchFamily="34" charset="0"/>
                <a:ea typeface="微软雅黑"/>
                <a:cs typeface="Posterama" panose="020B0504020200020000" pitchFamily="34" charset="0"/>
              </a:rPr>
              <a:t>Customer Table:               20,652 Row and 11 Column.</a:t>
            </a:r>
          </a:p>
          <a:p>
            <a:pPr marL="342900" indent="-342900">
              <a:lnSpc>
                <a:spcPct val="100000"/>
              </a:lnSpc>
              <a:spcBef>
                <a:spcPts val="0"/>
              </a:spcBef>
              <a:buFontTx/>
              <a:buAutoNum type="arabicPeriod"/>
            </a:pPr>
            <a:endParaRPr lang="en-US" sz="800" dirty="0">
              <a:solidFill>
                <a:schemeClr val="bg1"/>
              </a:solidFill>
              <a:latin typeface="Posterama" panose="020B0504020200020000" pitchFamily="34" charset="0"/>
              <a:ea typeface="微软雅黑"/>
              <a:cs typeface="Posterama" panose="020B0504020200020000" pitchFamily="34" charset="0"/>
            </a:endParaRPr>
          </a:p>
          <a:p>
            <a:pPr marL="342900" indent="-342900">
              <a:lnSpc>
                <a:spcPct val="100000"/>
              </a:lnSpc>
              <a:spcBef>
                <a:spcPts val="0"/>
              </a:spcBef>
              <a:buFontTx/>
              <a:buAutoNum type="arabicPeriod"/>
            </a:pPr>
            <a:r>
              <a:rPr lang="en-US" sz="1600" dirty="0">
                <a:solidFill>
                  <a:schemeClr val="bg1"/>
                </a:solidFill>
                <a:latin typeface="Posterama" panose="020B0504020200020000" pitchFamily="34" charset="0"/>
                <a:ea typeface="微软雅黑"/>
                <a:cs typeface="Posterama" panose="020B0504020200020000" pitchFamily="34" charset="0"/>
              </a:rPr>
              <a:t>Product Table:                  118 Row and 5 Column.</a:t>
            </a:r>
          </a:p>
          <a:p>
            <a:pPr marL="342900" indent="-342900">
              <a:lnSpc>
                <a:spcPct val="100000"/>
              </a:lnSpc>
              <a:spcBef>
                <a:spcPts val="0"/>
              </a:spcBef>
              <a:buFontTx/>
              <a:buAutoNum type="arabicPeriod"/>
            </a:pPr>
            <a:endParaRPr lang="en-US" sz="800" dirty="0">
              <a:solidFill>
                <a:schemeClr val="bg1"/>
              </a:solidFill>
              <a:latin typeface="Posterama" panose="020B0504020200020000" pitchFamily="34" charset="0"/>
              <a:ea typeface="微软雅黑"/>
              <a:cs typeface="Posterama" panose="020B0504020200020000" pitchFamily="34" charset="0"/>
            </a:endParaRPr>
          </a:p>
          <a:p>
            <a:pPr marL="342900" indent="-342900">
              <a:lnSpc>
                <a:spcPct val="100000"/>
              </a:lnSpc>
              <a:spcBef>
                <a:spcPts val="0"/>
              </a:spcBef>
              <a:buFontTx/>
              <a:buAutoNum type="arabicPeriod"/>
            </a:pPr>
            <a:r>
              <a:rPr lang="en-US" sz="1600" dirty="0">
                <a:solidFill>
                  <a:schemeClr val="bg1"/>
                </a:solidFill>
                <a:latin typeface="Posterama" panose="020B0504020200020000" pitchFamily="34" charset="0"/>
                <a:ea typeface="微软雅黑"/>
                <a:cs typeface="Posterama" panose="020B0504020200020000" pitchFamily="34" charset="0"/>
              </a:rPr>
              <a:t>Category Table:                51 Row and 2 Column.</a:t>
            </a:r>
          </a:p>
          <a:p>
            <a:pPr marL="342900" indent="-342900">
              <a:lnSpc>
                <a:spcPct val="100000"/>
              </a:lnSpc>
              <a:spcBef>
                <a:spcPts val="0"/>
              </a:spcBef>
              <a:buFontTx/>
              <a:buAutoNum type="arabicPeriod"/>
            </a:pPr>
            <a:endParaRPr lang="en-US" sz="800" dirty="0">
              <a:solidFill>
                <a:schemeClr val="bg1"/>
              </a:solidFill>
              <a:latin typeface="Posterama" panose="020B0504020200020000" pitchFamily="34" charset="0"/>
              <a:ea typeface="微软雅黑"/>
              <a:cs typeface="Posterama" panose="020B0504020200020000" pitchFamily="34" charset="0"/>
            </a:endParaRPr>
          </a:p>
          <a:p>
            <a:pPr marL="342900" indent="-342900">
              <a:lnSpc>
                <a:spcPct val="100000"/>
              </a:lnSpc>
              <a:spcBef>
                <a:spcPts val="0"/>
              </a:spcBef>
              <a:buFontTx/>
              <a:buAutoNum type="arabicPeriod"/>
            </a:pPr>
            <a:r>
              <a:rPr lang="en-US" sz="1600" dirty="0">
                <a:solidFill>
                  <a:schemeClr val="bg1"/>
                </a:solidFill>
                <a:latin typeface="Posterama" panose="020B0504020200020000" pitchFamily="34" charset="0"/>
                <a:ea typeface="微软雅黑"/>
                <a:cs typeface="Posterama" panose="020B0504020200020000" pitchFamily="34" charset="0"/>
              </a:rPr>
              <a:t>Department Table:           11 Row and 2 Column.</a:t>
            </a:r>
          </a:p>
        </p:txBody>
      </p:sp>
    </p:spTree>
    <p:extLst>
      <p:ext uri="{BB962C8B-B14F-4D97-AF65-F5344CB8AC3E}">
        <p14:creationId xmlns:p14="http://schemas.microsoft.com/office/powerpoint/2010/main" val="2615532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EF8BD-8BD7-63E6-38E7-1C9C8C7F7742}"/>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231E46BC-E481-6B1B-8D02-DE6B7DD302C0}"/>
              </a:ext>
            </a:extLst>
          </p:cNvPr>
          <p:cNvSpPr>
            <a:spLocks noGrp="1"/>
          </p:cNvSpPr>
          <p:nvPr>
            <p:ph type="ftr" sz="quarter" idx="28"/>
          </p:nvPr>
        </p:nvSpPr>
        <p:spPr/>
        <p:txBody>
          <a:bodyPr/>
          <a:lstStyle/>
          <a:p>
            <a:r>
              <a:rPr lang="en-US" noProof="0" dirty="0"/>
              <a:t>Data Co Analysis</a:t>
            </a:r>
          </a:p>
        </p:txBody>
      </p:sp>
      <p:pic>
        <p:nvPicPr>
          <p:cNvPr id="7" name="Picture 6">
            <a:extLst>
              <a:ext uri="{FF2B5EF4-FFF2-40B4-BE49-F238E27FC236}">
                <a16:creationId xmlns:a16="http://schemas.microsoft.com/office/drawing/2014/main" id="{727CF21D-EB95-AAD1-378E-64F71C41560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18529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9B8448-B822-89ED-4C73-2583C827FA0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167EA62-B4F4-2BF5-19C8-139F87616D63}"/>
              </a:ext>
            </a:extLst>
          </p:cNvPr>
          <p:cNvSpPr>
            <a:spLocks noGrp="1"/>
          </p:cNvSpPr>
          <p:nvPr>
            <p:ph type="title"/>
          </p:nvPr>
        </p:nvSpPr>
        <p:spPr/>
        <p:txBody>
          <a:bodyPr/>
          <a:lstStyle/>
          <a:p>
            <a:r>
              <a:rPr lang="en-US" sz="3600" dirty="0"/>
              <a:t>EDA with Python</a:t>
            </a:r>
          </a:p>
        </p:txBody>
      </p:sp>
      <p:sp>
        <p:nvSpPr>
          <p:cNvPr id="2" name="Hexagon 1">
            <a:extLst>
              <a:ext uri="{FF2B5EF4-FFF2-40B4-BE49-F238E27FC236}">
                <a16:creationId xmlns:a16="http://schemas.microsoft.com/office/drawing/2014/main" id="{577CDF38-2B59-4A41-D3DC-4109981D7B6D}"/>
              </a:ext>
            </a:extLst>
          </p:cNvPr>
          <p:cNvSpPr/>
          <p:nvPr/>
        </p:nvSpPr>
        <p:spPr>
          <a:xfrm rot="5400000">
            <a:off x="403265" y="1448543"/>
            <a:ext cx="4394292" cy="4193117"/>
          </a:xfrm>
          <a:prstGeom prst="hexagon">
            <a:avLst/>
          </a:prstGeom>
          <a:solidFill>
            <a:srgbClr val="61ABA6"/>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exagon 2">
            <a:extLst>
              <a:ext uri="{FF2B5EF4-FFF2-40B4-BE49-F238E27FC236}">
                <a16:creationId xmlns:a16="http://schemas.microsoft.com/office/drawing/2014/main" id="{AB168B10-BA94-7057-FA08-D6E30FF6F6AD}"/>
              </a:ext>
            </a:extLst>
          </p:cNvPr>
          <p:cNvSpPr/>
          <p:nvPr/>
        </p:nvSpPr>
        <p:spPr>
          <a:xfrm rot="5400000">
            <a:off x="4916297" y="5437638"/>
            <a:ext cx="636353" cy="609220"/>
          </a:xfrm>
          <a:prstGeom prst="hexagon">
            <a:avLst/>
          </a:prstGeom>
          <a:solidFill>
            <a:srgbClr val="629584"/>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Hexagon 3">
            <a:extLst>
              <a:ext uri="{FF2B5EF4-FFF2-40B4-BE49-F238E27FC236}">
                <a16:creationId xmlns:a16="http://schemas.microsoft.com/office/drawing/2014/main" id="{4CDEDAB8-D74E-14B7-FDA4-F4A7B10BACA1}"/>
              </a:ext>
            </a:extLst>
          </p:cNvPr>
          <p:cNvSpPr/>
          <p:nvPr/>
        </p:nvSpPr>
        <p:spPr>
          <a:xfrm rot="5400000">
            <a:off x="3724661" y="677897"/>
            <a:ext cx="1530217" cy="1489408"/>
          </a:xfrm>
          <a:prstGeom prst="hexagon">
            <a:avLst/>
          </a:prstGeom>
          <a:solidFill>
            <a:srgbClr val="E2F1E7"/>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exagon 4">
            <a:extLst>
              <a:ext uri="{FF2B5EF4-FFF2-40B4-BE49-F238E27FC236}">
                <a16:creationId xmlns:a16="http://schemas.microsoft.com/office/drawing/2014/main" id="{2495E023-0052-9CB1-4316-744D4F43F70F}"/>
              </a:ext>
            </a:extLst>
          </p:cNvPr>
          <p:cNvSpPr/>
          <p:nvPr/>
        </p:nvSpPr>
        <p:spPr>
          <a:xfrm rot="5400000">
            <a:off x="676661" y="4550613"/>
            <a:ext cx="1530217" cy="1489408"/>
          </a:xfrm>
          <a:prstGeom prst="hexagon">
            <a:avLst/>
          </a:prstGeom>
          <a:solidFill>
            <a:srgbClr val="243642"/>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2639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FEC75-1261-9E7E-5DA1-6AB6001E972F}"/>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3962460D-074F-D1E4-7912-6889EAAB7FD1}"/>
              </a:ext>
            </a:extLst>
          </p:cNvPr>
          <p:cNvSpPr>
            <a:spLocks noGrp="1"/>
          </p:cNvSpPr>
          <p:nvPr>
            <p:ph type="ftr" sz="quarter" idx="28"/>
          </p:nvPr>
        </p:nvSpPr>
        <p:spPr/>
        <p:txBody>
          <a:bodyPr/>
          <a:lstStyle/>
          <a:p>
            <a:r>
              <a:rPr lang="en-US" noProof="0" dirty="0"/>
              <a:t>Data Co Analysis</a:t>
            </a:r>
          </a:p>
        </p:txBody>
      </p:sp>
      <p:pic>
        <p:nvPicPr>
          <p:cNvPr id="5" name="Picture 4">
            <a:extLst>
              <a:ext uri="{FF2B5EF4-FFF2-40B4-BE49-F238E27FC236}">
                <a16:creationId xmlns:a16="http://schemas.microsoft.com/office/drawing/2014/main" id="{C0FA765D-BFDC-DA0A-F393-A4523E7D90F6}"/>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00386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DB629-84FA-E498-9F8A-99B92B979198}"/>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EE44D1E6-5EEE-3AB2-A89B-B3DEEADDC955}"/>
              </a:ext>
            </a:extLst>
          </p:cNvPr>
          <p:cNvSpPr>
            <a:spLocks noGrp="1"/>
          </p:cNvSpPr>
          <p:nvPr>
            <p:ph type="ftr" sz="quarter" idx="28"/>
          </p:nvPr>
        </p:nvSpPr>
        <p:spPr/>
        <p:txBody>
          <a:bodyPr/>
          <a:lstStyle/>
          <a:p>
            <a:r>
              <a:rPr lang="en-US" noProof="0" dirty="0"/>
              <a:t>Data Co Analysis</a:t>
            </a:r>
          </a:p>
        </p:txBody>
      </p:sp>
      <p:pic>
        <p:nvPicPr>
          <p:cNvPr id="3" name="Picture 2">
            <a:extLst>
              <a:ext uri="{FF2B5EF4-FFF2-40B4-BE49-F238E27FC236}">
                <a16:creationId xmlns:a16="http://schemas.microsoft.com/office/drawing/2014/main" id="{3E486E10-87CB-5604-C623-F3E98B263C5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668414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07851-01D5-63D6-55F0-AB7FCB4C4B08}"/>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794EC580-C058-3BE6-5F6B-5AD10A3E755B}"/>
              </a:ext>
            </a:extLst>
          </p:cNvPr>
          <p:cNvSpPr>
            <a:spLocks noGrp="1"/>
          </p:cNvSpPr>
          <p:nvPr>
            <p:ph type="ftr" sz="quarter" idx="28"/>
          </p:nvPr>
        </p:nvSpPr>
        <p:spPr/>
        <p:txBody>
          <a:bodyPr/>
          <a:lstStyle/>
          <a:p>
            <a:r>
              <a:rPr lang="en-US" noProof="0" dirty="0"/>
              <a:t>Data Co Analysis</a:t>
            </a:r>
          </a:p>
        </p:txBody>
      </p:sp>
      <p:pic>
        <p:nvPicPr>
          <p:cNvPr id="5" name="Picture 4">
            <a:extLst>
              <a:ext uri="{FF2B5EF4-FFF2-40B4-BE49-F238E27FC236}">
                <a16:creationId xmlns:a16="http://schemas.microsoft.com/office/drawing/2014/main" id="{D290C677-9083-8271-2B8B-EF0744FB0E6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15556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67BFC-0C03-FC05-520C-068486FBAE65}"/>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2600879E-BDD3-25DD-6FFE-50A7C0DE219F}"/>
              </a:ext>
            </a:extLst>
          </p:cNvPr>
          <p:cNvSpPr>
            <a:spLocks noGrp="1"/>
          </p:cNvSpPr>
          <p:nvPr>
            <p:ph type="ftr" sz="quarter" idx="28"/>
          </p:nvPr>
        </p:nvSpPr>
        <p:spPr/>
        <p:txBody>
          <a:bodyPr/>
          <a:lstStyle/>
          <a:p>
            <a:r>
              <a:rPr lang="en-US" noProof="0" dirty="0"/>
              <a:t>Data Co Analysis</a:t>
            </a:r>
          </a:p>
        </p:txBody>
      </p:sp>
      <p:pic>
        <p:nvPicPr>
          <p:cNvPr id="3" name="Picture 2">
            <a:extLst>
              <a:ext uri="{FF2B5EF4-FFF2-40B4-BE49-F238E27FC236}">
                <a16:creationId xmlns:a16="http://schemas.microsoft.com/office/drawing/2014/main" id="{45890E52-D09B-5CB7-F90E-811A1D47607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449286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3E10F-FBEA-CA09-83A7-0CF375503E06}"/>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EADBAD9B-FF72-3E4D-9CAD-87DBE3E6B700}"/>
              </a:ext>
            </a:extLst>
          </p:cNvPr>
          <p:cNvSpPr>
            <a:spLocks noGrp="1"/>
          </p:cNvSpPr>
          <p:nvPr>
            <p:ph type="ftr" sz="quarter" idx="28"/>
          </p:nvPr>
        </p:nvSpPr>
        <p:spPr/>
        <p:txBody>
          <a:bodyPr/>
          <a:lstStyle/>
          <a:p>
            <a:r>
              <a:rPr lang="en-US" noProof="0" dirty="0"/>
              <a:t>Data Co Analysis</a:t>
            </a:r>
          </a:p>
        </p:txBody>
      </p:sp>
      <p:pic>
        <p:nvPicPr>
          <p:cNvPr id="3" name="Picture 2">
            <a:extLst>
              <a:ext uri="{FF2B5EF4-FFF2-40B4-BE49-F238E27FC236}">
                <a16:creationId xmlns:a16="http://schemas.microsoft.com/office/drawing/2014/main" id="{73D02661-7F94-50F9-A79F-E3F822E4E2CB}"/>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3451337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72">
            <a:extLst>
              <a:ext uri="{FF2B5EF4-FFF2-40B4-BE49-F238E27FC236}">
                <a16:creationId xmlns:a16="http://schemas.microsoft.com/office/drawing/2014/main" id="{9104B988-11D1-A1A6-81AD-07D28491599B}"/>
              </a:ext>
            </a:extLst>
          </p:cNvPr>
          <p:cNvSpPr>
            <a:spLocks noGrp="1"/>
          </p:cNvSpPr>
          <p:nvPr>
            <p:ph type="title"/>
          </p:nvPr>
        </p:nvSpPr>
        <p:spPr>
          <a:xfrm>
            <a:off x="838200" y="365125"/>
            <a:ext cx="10515600" cy="1325563"/>
          </a:xfrm>
        </p:spPr>
        <p:txBody>
          <a:bodyPr/>
          <a:lstStyle/>
          <a:p>
            <a:pPr algn="ctr"/>
            <a:r>
              <a:rPr lang="en-US" dirty="0"/>
              <a:t>Meet our team</a:t>
            </a:r>
          </a:p>
        </p:txBody>
      </p:sp>
      <p:sp>
        <p:nvSpPr>
          <p:cNvPr id="7" name="Diamond 6">
            <a:extLst>
              <a:ext uri="{FF2B5EF4-FFF2-40B4-BE49-F238E27FC236}">
                <a16:creationId xmlns:a16="http://schemas.microsoft.com/office/drawing/2014/main" id="{1F6C64E2-A988-AF2A-E89B-BEEA3C641FCF}"/>
              </a:ext>
            </a:extLst>
          </p:cNvPr>
          <p:cNvSpPr/>
          <p:nvPr/>
        </p:nvSpPr>
        <p:spPr>
          <a:xfrm>
            <a:off x="507399" y="1167810"/>
            <a:ext cx="1763486" cy="1628192"/>
          </a:xfrm>
          <a:prstGeom prst="diamond">
            <a:avLst/>
          </a:prstGeom>
          <a:solidFill>
            <a:srgbClr val="61ABA6"/>
          </a:solidFill>
          <a:ln>
            <a:noFill/>
          </a:ln>
          <a:effectLst>
            <a:outerShdw blurRad="63500" sx="102000" sy="102000" algn="ctr"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Diamond 8">
            <a:extLst>
              <a:ext uri="{FF2B5EF4-FFF2-40B4-BE49-F238E27FC236}">
                <a16:creationId xmlns:a16="http://schemas.microsoft.com/office/drawing/2014/main" id="{5FA2343E-ED77-A04D-3D36-2D9E7F6F979A}"/>
              </a:ext>
            </a:extLst>
          </p:cNvPr>
          <p:cNvSpPr/>
          <p:nvPr/>
        </p:nvSpPr>
        <p:spPr>
          <a:xfrm>
            <a:off x="484632" y="1900898"/>
            <a:ext cx="1763486" cy="1628192"/>
          </a:xfrm>
          <a:prstGeom prst="diamond">
            <a:avLst/>
          </a:prstGeom>
          <a:solidFill>
            <a:srgbClr val="629584"/>
          </a:solidFill>
          <a:ln>
            <a:noFill/>
          </a:ln>
          <a:effectLst>
            <a:outerShdw blurRad="63500" sx="102000" sy="102000" algn="ctr"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iamond 9">
            <a:extLst>
              <a:ext uri="{FF2B5EF4-FFF2-40B4-BE49-F238E27FC236}">
                <a16:creationId xmlns:a16="http://schemas.microsoft.com/office/drawing/2014/main" id="{8183896A-F543-CD71-9589-8B0A51721B5C}"/>
              </a:ext>
            </a:extLst>
          </p:cNvPr>
          <p:cNvSpPr/>
          <p:nvPr/>
        </p:nvSpPr>
        <p:spPr>
          <a:xfrm>
            <a:off x="484632" y="2614904"/>
            <a:ext cx="1763486" cy="1628192"/>
          </a:xfrm>
          <a:prstGeom prst="diamond">
            <a:avLst/>
          </a:prstGeom>
          <a:solidFill>
            <a:srgbClr val="61ABA6"/>
          </a:solidFill>
          <a:ln>
            <a:noFill/>
          </a:ln>
          <a:effectLst>
            <a:outerShdw blurRad="63500" sx="102000" sy="102000" algn="ctr"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iamond 10">
            <a:extLst>
              <a:ext uri="{FF2B5EF4-FFF2-40B4-BE49-F238E27FC236}">
                <a16:creationId xmlns:a16="http://schemas.microsoft.com/office/drawing/2014/main" id="{DD84B0F4-8AD5-9975-03FC-606EF020765D}"/>
              </a:ext>
            </a:extLst>
          </p:cNvPr>
          <p:cNvSpPr/>
          <p:nvPr/>
        </p:nvSpPr>
        <p:spPr>
          <a:xfrm>
            <a:off x="484632" y="3328910"/>
            <a:ext cx="1763486" cy="1628192"/>
          </a:xfrm>
          <a:prstGeom prst="diamond">
            <a:avLst/>
          </a:prstGeom>
          <a:solidFill>
            <a:srgbClr val="629584"/>
          </a:solidFill>
          <a:ln>
            <a:noFill/>
          </a:ln>
          <a:effectLst>
            <a:outerShdw blurRad="63500" sx="102000" sy="102000" algn="ctr"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iamond 11">
            <a:extLst>
              <a:ext uri="{FF2B5EF4-FFF2-40B4-BE49-F238E27FC236}">
                <a16:creationId xmlns:a16="http://schemas.microsoft.com/office/drawing/2014/main" id="{9FCCDFB5-E18E-6194-D813-CEC525BFC703}"/>
              </a:ext>
            </a:extLst>
          </p:cNvPr>
          <p:cNvSpPr/>
          <p:nvPr/>
        </p:nvSpPr>
        <p:spPr>
          <a:xfrm>
            <a:off x="484632" y="4042916"/>
            <a:ext cx="1763486" cy="1628192"/>
          </a:xfrm>
          <a:prstGeom prst="diamond">
            <a:avLst/>
          </a:prstGeom>
          <a:solidFill>
            <a:srgbClr val="61ABA6"/>
          </a:solidFill>
          <a:ln>
            <a:noFill/>
          </a:ln>
          <a:effectLst>
            <a:outerShdw blurRad="63500" sx="102000" sy="102000" algn="ctr"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D703F60-B2DF-0B68-E96D-F5C8D2560703}"/>
              </a:ext>
            </a:extLst>
          </p:cNvPr>
          <p:cNvSpPr txBox="1"/>
          <p:nvPr/>
        </p:nvSpPr>
        <p:spPr>
          <a:xfrm>
            <a:off x="2382852" y="1797240"/>
            <a:ext cx="3224846" cy="369332"/>
          </a:xfrm>
          <a:prstGeom prst="rect">
            <a:avLst/>
          </a:prstGeom>
        </p:spPr>
        <p:txBody>
          <a:bodyPr wrap="square" rtlCol="0">
            <a:spAutoFit/>
          </a:bodyPr>
          <a:lstStyle/>
          <a:p>
            <a:pPr marL="0" indent="0">
              <a:lnSpc>
                <a:spcPct val="100000"/>
              </a:lnSpc>
              <a:spcBef>
                <a:spcPts val="0"/>
              </a:spcBef>
              <a:buFontTx/>
              <a:buNone/>
            </a:pPr>
            <a:r>
              <a:rPr lang="en-US" sz="1800" dirty="0">
                <a:solidFill>
                  <a:prstClr val="white"/>
                </a:solidFill>
                <a:latin typeface="Posterama" panose="020B0504020200020000" pitchFamily="34" charset="0"/>
                <a:ea typeface="微软雅黑"/>
                <a:cs typeface="Posterama" panose="020B0504020200020000" pitchFamily="34" charset="0"/>
              </a:rPr>
              <a:t>Mohamed Shehata</a:t>
            </a:r>
          </a:p>
        </p:txBody>
      </p:sp>
      <p:sp>
        <p:nvSpPr>
          <p:cNvPr id="14" name="TextBox 13">
            <a:extLst>
              <a:ext uri="{FF2B5EF4-FFF2-40B4-BE49-F238E27FC236}">
                <a16:creationId xmlns:a16="http://schemas.microsoft.com/office/drawing/2014/main" id="{D487C619-3AB4-B5DA-1E89-C9356ED0D65C}"/>
              </a:ext>
            </a:extLst>
          </p:cNvPr>
          <p:cNvSpPr txBox="1"/>
          <p:nvPr/>
        </p:nvSpPr>
        <p:spPr>
          <a:xfrm>
            <a:off x="2382852" y="2526867"/>
            <a:ext cx="3224846" cy="369332"/>
          </a:xfrm>
          <a:prstGeom prst="rect">
            <a:avLst/>
          </a:prstGeom>
        </p:spPr>
        <p:txBody>
          <a:bodyPr wrap="square" rtlCol="0">
            <a:spAutoFit/>
          </a:bodyPr>
          <a:lstStyle/>
          <a:p>
            <a:pPr marL="0" indent="0">
              <a:lnSpc>
                <a:spcPct val="100000"/>
              </a:lnSpc>
              <a:spcBef>
                <a:spcPts val="0"/>
              </a:spcBef>
              <a:buFontTx/>
              <a:buNone/>
            </a:pPr>
            <a:r>
              <a:rPr lang="en-US" sz="1800" dirty="0">
                <a:solidFill>
                  <a:prstClr val="white"/>
                </a:solidFill>
                <a:latin typeface="Posterama" panose="020B0504020200020000" pitchFamily="34" charset="0"/>
                <a:ea typeface="微软雅黑"/>
                <a:cs typeface="Posterama" panose="020B0504020200020000" pitchFamily="34" charset="0"/>
              </a:rPr>
              <a:t>Youssef Tarek</a:t>
            </a:r>
          </a:p>
        </p:txBody>
      </p:sp>
      <p:sp>
        <p:nvSpPr>
          <p:cNvPr id="16" name="TextBox 15">
            <a:extLst>
              <a:ext uri="{FF2B5EF4-FFF2-40B4-BE49-F238E27FC236}">
                <a16:creationId xmlns:a16="http://schemas.microsoft.com/office/drawing/2014/main" id="{1189D2AF-E19A-9909-7169-6A17359CE7FD}"/>
              </a:ext>
            </a:extLst>
          </p:cNvPr>
          <p:cNvSpPr txBox="1"/>
          <p:nvPr/>
        </p:nvSpPr>
        <p:spPr>
          <a:xfrm>
            <a:off x="2382852" y="3242724"/>
            <a:ext cx="3224846" cy="369332"/>
          </a:xfrm>
          <a:prstGeom prst="rect">
            <a:avLst/>
          </a:prstGeom>
        </p:spPr>
        <p:txBody>
          <a:bodyPr wrap="square" rtlCol="0">
            <a:spAutoFit/>
          </a:bodyPr>
          <a:lstStyle/>
          <a:p>
            <a:pPr marL="0" indent="0">
              <a:lnSpc>
                <a:spcPct val="100000"/>
              </a:lnSpc>
              <a:spcBef>
                <a:spcPts val="0"/>
              </a:spcBef>
              <a:buFontTx/>
              <a:buNone/>
            </a:pPr>
            <a:r>
              <a:rPr lang="en-US" sz="1800" dirty="0">
                <a:solidFill>
                  <a:prstClr val="white"/>
                </a:solidFill>
                <a:latin typeface="Posterama" panose="020B0504020200020000" pitchFamily="34" charset="0"/>
                <a:ea typeface="微软雅黑"/>
                <a:cs typeface="Posterama" panose="020B0504020200020000" pitchFamily="34" charset="0"/>
              </a:rPr>
              <a:t>Hassan Hashish</a:t>
            </a:r>
          </a:p>
        </p:txBody>
      </p:sp>
      <p:sp>
        <p:nvSpPr>
          <p:cNvPr id="17" name="TextBox 16">
            <a:extLst>
              <a:ext uri="{FF2B5EF4-FFF2-40B4-BE49-F238E27FC236}">
                <a16:creationId xmlns:a16="http://schemas.microsoft.com/office/drawing/2014/main" id="{E74CF91C-A7E3-2402-88F9-641BD6B1933E}"/>
              </a:ext>
            </a:extLst>
          </p:cNvPr>
          <p:cNvSpPr txBox="1"/>
          <p:nvPr/>
        </p:nvSpPr>
        <p:spPr>
          <a:xfrm>
            <a:off x="2382852" y="3956730"/>
            <a:ext cx="3224846" cy="369332"/>
          </a:xfrm>
          <a:prstGeom prst="rect">
            <a:avLst/>
          </a:prstGeom>
        </p:spPr>
        <p:txBody>
          <a:bodyPr wrap="square" rtlCol="0">
            <a:spAutoFit/>
          </a:bodyPr>
          <a:lstStyle/>
          <a:p>
            <a:pPr marL="0" indent="0">
              <a:lnSpc>
                <a:spcPct val="100000"/>
              </a:lnSpc>
              <a:spcBef>
                <a:spcPts val="0"/>
              </a:spcBef>
              <a:buFontTx/>
              <a:buNone/>
            </a:pPr>
            <a:r>
              <a:rPr lang="en-US" dirty="0">
                <a:solidFill>
                  <a:prstClr val="white"/>
                </a:solidFill>
                <a:latin typeface="Posterama" panose="020B0504020200020000" pitchFamily="34" charset="0"/>
                <a:ea typeface="微软雅黑"/>
                <a:cs typeface="Posterama" panose="020B0504020200020000" pitchFamily="34" charset="0"/>
              </a:rPr>
              <a:t>Ibrahim Mohamed</a:t>
            </a:r>
            <a:endParaRPr lang="en-US" sz="1800" dirty="0">
              <a:solidFill>
                <a:prstClr val="white"/>
              </a:solidFill>
              <a:latin typeface="Posterama" panose="020B0504020200020000" pitchFamily="34" charset="0"/>
              <a:ea typeface="微软雅黑"/>
              <a:cs typeface="Posterama" panose="020B0504020200020000" pitchFamily="34" charset="0"/>
            </a:endParaRPr>
          </a:p>
        </p:txBody>
      </p:sp>
      <p:sp>
        <p:nvSpPr>
          <p:cNvPr id="18" name="TextBox 17">
            <a:extLst>
              <a:ext uri="{FF2B5EF4-FFF2-40B4-BE49-F238E27FC236}">
                <a16:creationId xmlns:a16="http://schemas.microsoft.com/office/drawing/2014/main" id="{26BC3676-EA44-7AD2-3568-F436BB27B6B9}"/>
              </a:ext>
            </a:extLst>
          </p:cNvPr>
          <p:cNvSpPr txBox="1"/>
          <p:nvPr/>
        </p:nvSpPr>
        <p:spPr>
          <a:xfrm>
            <a:off x="2382852" y="4676510"/>
            <a:ext cx="3224846" cy="369332"/>
          </a:xfrm>
          <a:prstGeom prst="rect">
            <a:avLst/>
          </a:prstGeom>
        </p:spPr>
        <p:txBody>
          <a:bodyPr wrap="square" rtlCol="0">
            <a:spAutoFit/>
          </a:bodyPr>
          <a:lstStyle/>
          <a:p>
            <a:pPr marL="0" indent="0">
              <a:lnSpc>
                <a:spcPct val="100000"/>
              </a:lnSpc>
              <a:spcBef>
                <a:spcPts val="0"/>
              </a:spcBef>
              <a:buFontTx/>
              <a:buNone/>
            </a:pPr>
            <a:r>
              <a:rPr lang="en-US" sz="1800" dirty="0">
                <a:solidFill>
                  <a:prstClr val="white"/>
                </a:solidFill>
                <a:latin typeface="Posterama" panose="020B0504020200020000" pitchFamily="34" charset="0"/>
                <a:ea typeface="微软雅黑"/>
                <a:cs typeface="Posterama" panose="020B0504020200020000" pitchFamily="34" charset="0"/>
              </a:rPr>
              <a:t>Khaled Hossam</a:t>
            </a:r>
          </a:p>
        </p:txBody>
      </p:sp>
      <p:pic>
        <p:nvPicPr>
          <p:cNvPr id="3" name="Picture 2" descr="‪Digital Egypt Pioneers Initiative - DEPI | LinkedIn‬‏">
            <a:extLst>
              <a:ext uri="{FF2B5EF4-FFF2-40B4-BE49-F238E27FC236}">
                <a16:creationId xmlns:a16="http://schemas.microsoft.com/office/drawing/2014/main" id="{FB789F4F-19D9-A197-5110-A713C61E7B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82745" y="136084"/>
            <a:ext cx="952500" cy="89535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 name="Picture 4" descr="‪Arab Security Conference | 22-23 September 2024‬‏">
            <a:extLst>
              <a:ext uri="{FF2B5EF4-FFF2-40B4-BE49-F238E27FC236}">
                <a16:creationId xmlns:a16="http://schemas.microsoft.com/office/drawing/2014/main" id="{FF6A6351-23CF-3D74-C0FE-90360ADFC0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421" y="136083"/>
            <a:ext cx="1743124" cy="89535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8580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656F5-669F-28D9-09DB-908A5E0C2AB8}"/>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30FFE26D-3B18-AC4C-F2C6-22DFD2CBAF8B}"/>
              </a:ext>
            </a:extLst>
          </p:cNvPr>
          <p:cNvSpPr>
            <a:spLocks noGrp="1"/>
          </p:cNvSpPr>
          <p:nvPr>
            <p:ph type="ftr" sz="quarter" idx="28"/>
          </p:nvPr>
        </p:nvSpPr>
        <p:spPr/>
        <p:txBody>
          <a:bodyPr/>
          <a:lstStyle/>
          <a:p>
            <a:r>
              <a:rPr lang="en-US" noProof="0" dirty="0"/>
              <a:t>Data Co Analysis</a:t>
            </a:r>
          </a:p>
        </p:txBody>
      </p:sp>
      <p:pic>
        <p:nvPicPr>
          <p:cNvPr id="5" name="Picture 4">
            <a:extLst>
              <a:ext uri="{FF2B5EF4-FFF2-40B4-BE49-F238E27FC236}">
                <a16:creationId xmlns:a16="http://schemas.microsoft.com/office/drawing/2014/main" id="{6AEBD1B1-23BA-884D-5950-BB4D0549FA8E}"/>
              </a:ext>
            </a:extLst>
          </p:cNvPr>
          <p:cNvPicPr>
            <a:picLocks noChangeAspect="1"/>
          </p:cNvPicPr>
          <p:nvPr/>
        </p:nvPicPr>
        <p:blipFill>
          <a:blip r:embed="rId2"/>
          <a:stretch>
            <a:fillRect/>
          </a:stretch>
        </p:blipFill>
        <p:spPr>
          <a:xfrm>
            <a:off x="0" y="1"/>
            <a:ext cx="12191999" cy="6858000"/>
          </a:xfrm>
          <a:prstGeom prst="rect">
            <a:avLst/>
          </a:prstGeom>
        </p:spPr>
      </p:pic>
    </p:spTree>
    <p:extLst>
      <p:ext uri="{BB962C8B-B14F-4D97-AF65-F5344CB8AC3E}">
        <p14:creationId xmlns:p14="http://schemas.microsoft.com/office/powerpoint/2010/main" val="3838606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6FB16-7A5B-11DD-6338-295A16CB625B}"/>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E39B2D15-71A0-52D8-8867-F32DA9312CBB}"/>
              </a:ext>
            </a:extLst>
          </p:cNvPr>
          <p:cNvSpPr>
            <a:spLocks noGrp="1"/>
          </p:cNvSpPr>
          <p:nvPr>
            <p:ph type="ftr" sz="quarter" idx="28"/>
          </p:nvPr>
        </p:nvSpPr>
        <p:spPr/>
        <p:txBody>
          <a:bodyPr/>
          <a:lstStyle/>
          <a:p>
            <a:r>
              <a:rPr lang="en-US" noProof="0" dirty="0"/>
              <a:t>Data Co Analysis</a:t>
            </a:r>
          </a:p>
        </p:txBody>
      </p:sp>
      <p:pic>
        <p:nvPicPr>
          <p:cNvPr id="5" name="Picture 4">
            <a:extLst>
              <a:ext uri="{FF2B5EF4-FFF2-40B4-BE49-F238E27FC236}">
                <a16:creationId xmlns:a16="http://schemas.microsoft.com/office/drawing/2014/main" id="{88D9851B-BF6C-5E59-494C-3B7077A20FCF}"/>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095243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F4A110-F4BB-805F-FD45-92A43BA5B36D}"/>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F7C46B94-BBAD-AD76-748A-2A0239284714}"/>
              </a:ext>
            </a:extLst>
          </p:cNvPr>
          <p:cNvSpPr>
            <a:spLocks noGrp="1"/>
          </p:cNvSpPr>
          <p:nvPr>
            <p:ph type="ftr" sz="quarter" idx="28"/>
          </p:nvPr>
        </p:nvSpPr>
        <p:spPr/>
        <p:txBody>
          <a:bodyPr/>
          <a:lstStyle/>
          <a:p>
            <a:r>
              <a:rPr lang="en-US" noProof="0" dirty="0"/>
              <a:t>Data Co Analysis</a:t>
            </a:r>
          </a:p>
        </p:txBody>
      </p:sp>
      <p:pic>
        <p:nvPicPr>
          <p:cNvPr id="3" name="Picture 2">
            <a:extLst>
              <a:ext uri="{FF2B5EF4-FFF2-40B4-BE49-F238E27FC236}">
                <a16:creationId xmlns:a16="http://schemas.microsoft.com/office/drawing/2014/main" id="{25463BE2-F777-7188-4325-8DE84A7CC586}"/>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8839287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87A8AB-8034-3B0B-7AB0-17F54FB6F32F}"/>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39647FA2-82E5-BCB1-C2B7-A888B866A4FC}"/>
              </a:ext>
            </a:extLst>
          </p:cNvPr>
          <p:cNvSpPr>
            <a:spLocks noGrp="1"/>
          </p:cNvSpPr>
          <p:nvPr>
            <p:ph type="title"/>
          </p:nvPr>
        </p:nvSpPr>
        <p:spPr>
          <a:xfrm>
            <a:off x="6099078" y="1856195"/>
            <a:ext cx="4789746" cy="1688906"/>
          </a:xfrm>
        </p:spPr>
        <p:txBody>
          <a:bodyPr/>
          <a:lstStyle/>
          <a:p>
            <a:r>
              <a:rPr lang="en-US" sz="3600" dirty="0"/>
              <a:t>Blueprint</a:t>
            </a:r>
          </a:p>
        </p:txBody>
      </p:sp>
      <p:sp>
        <p:nvSpPr>
          <p:cNvPr id="2" name="Hexagon 1">
            <a:extLst>
              <a:ext uri="{FF2B5EF4-FFF2-40B4-BE49-F238E27FC236}">
                <a16:creationId xmlns:a16="http://schemas.microsoft.com/office/drawing/2014/main" id="{A7839853-DD86-BD60-C187-255ECBE80317}"/>
              </a:ext>
            </a:extLst>
          </p:cNvPr>
          <p:cNvSpPr/>
          <p:nvPr/>
        </p:nvSpPr>
        <p:spPr>
          <a:xfrm rot="5400000">
            <a:off x="403265" y="1448543"/>
            <a:ext cx="4394292" cy="4193117"/>
          </a:xfrm>
          <a:prstGeom prst="hexagon">
            <a:avLst/>
          </a:prstGeom>
          <a:solidFill>
            <a:srgbClr val="61ABA6"/>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exagon 2">
            <a:extLst>
              <a:ext uri="{FF2B5EF4-FFF2-40B4-BE49-F238E27FC236}">
                <a16:creationId xmlns:a16="http://schemas.microsoft.com/office/drawing/2014/main" id="{13FDD07A-95D4-42D5-311C-2C93BD19F6FA}"/>
              </a:ext>
            </a:extLst>
          </p:cNvPr>
          <p:cNvSpPr/>
          <p:nvPr/>
        </p:nvSpPr>
        <p:spPr>
          <a:xfrm rot="5400000">
            <a:off x="4916297" y="5437638"/>
            <a:ext cx="636353" cy="609220"/>
          </a:xfrm>
          <a:prstGeom prst="hexagon">
            <a:avLst/>
          </a:prstGeom>
          <a:solidFill>
            <a:srgbClr val="629584"/>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Hexagon 3">
            <a:extLst>
              <a:ext uri="{FF2B5EF4-FFF2-40B4-BE49-F238E27FC236}">
                <a16:creationId xmlns:a16="http://schemas.microsoft.com/office/drawing/2014/main" id="{2CD8543D-9607-5B07-EF76-D43F3D54753E}"/>
              </a:ext>
            </a:extLst>
          </p:cNvPr>
          <p:cNvSpPr/>
          <p:nvPr/>
        </p:nvSpPr>
        <p:spPr>
          <a:xfrm rot="5400000">
            <a:off x="3724661" y="677897"/>
            <a:ext cx="1530217" cy="1489408"/>
          </a:xfrm>
          <a:prstGeom prst="hexagon">
            <a:avLst/>
          </a:prstGeom>
          <a:solidFill>
            <a:srgbClr val="E2F1E7"/>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exagon 4">
            <a:extLst>
              <a:ext uri="{FF2B5EF4-FFF2-40B4-BE49-F238E27FC236}">
                <a16:creationId xmlns:a16="http://schemas.microsoft.com/office/drawing/2014/main" id="{87122662-483E-E706-07FB-877F10368FDF}"/>
              </a:ext>
            </a:extLst>
          </p:cNvPr>
          <p:cNvSpPr/>
          <p:nvPr/>
        </p:nvSpPr>
        <p:spPr>
          <a:xfrm rot="5400000">
            <a:off x="676661" y="4550613"/>
            <a:ext cx="1530217" cy="1489408"/>
          </a:xfrm>
          <a:prstGeom prst="hexagon">
            <a:avLst/>
          </a:prstGeom>
          <a:solidFill>
            <a:srgbClr val="243642"/>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5518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FB905-56CC-2B27-26ED-0468B74B9694}"/>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A0F39686-FFDF-0B0E-3A4E-884D4C7E38C3}"/>
              </a:ext>
            </a:extLst>
          </p:cNvPr>
          <p:cNvSpPr>
            <a:spLocks noGrp="1"/>
          </p:cNvSpPr>
          <p:nvPr>
            <p:ph type="ftr" sz="quarter" idx="28"/>
          </p:nvPr>
        </p:nvSpPr>
        <p:spPr/>
        <p:txBody>
          <a:bodyPr/>
          <a:lstStyle/>
          <a:p>
            <a:r>
              <a:rPr lang="en-US" noProof="0" dirty="0"/>
              <a:t>Data Co Analysis</a:t>
            </a:r>
          </a:p>
        </p:txBody>
      </p:sp>
      <p:pic>
        <p:nvPicPr>
          <p:cNvPr id="3" name="Picture 2">
            <a:extLst>
              <a:ext uri="{FF2B5EF4-FFF2-40B4-BE49-F238E27FC236}">
                <a16:creationId xmlns:a16="http://schemas.microsoft.com/office/drawing/2014/main" id="{14631F0D-8B0C-EA34-A9BB-DA87CA8FA60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37359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B16847-C8FE-B436-3B33-C6D8CA1ADE04}"/>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E660B912-DEE2-911D-5114-473A6A21FFF3}"/>
              </a:ext>
            </a:extLst>
          </p:cNvPr>
          <p:cNvSpPr>
            <a:spLocks noGrp="1"/>
          </p:cNvSpPr>
          <p:nvPr>
            <p:ph type="ftr" sz="quarter" idx="28"/>
          </p:nvPr>
        </p:nvSpPr>
        <p:spPr/>
        <p:txBody>
          <a:bodyPr/>
          <a:lstStyle/>
          <a:p>
            <a:r>
              <a:rPr lang="en-US" noProof="0" dirty="0"/>
              <a:t>Data Co Analysis</a:t>
            </a:r>
          </a:p>
        </p:txBody>
      </p:sp>
      <p:pic>
        <p:nvPicPr>
          <p:cNvPr id="3" name="Picture 2">
            <a:extLst>
              <a:ext uri="{FF2B5EF4-FFF2-40B4-BE49-F238E27FC236}">
                <a16:creationId xmlns:a16="http://schemas.microsoft.com/office/drawing/2014/main" id="{C5281400-523C-BA61-83BF-C88D5F3671A2}"/>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3786283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F12E5-0158-6D9A-4EAE-5746BF15E49B}"/>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AA205EF1-97BC-D90C-409B-70024DE67F30}"/>
              </a:ext>
            </a:extLst>
          </p:cNvPr>
          <p:cNvSpPr>
            <a:spLocks noGrp="1"/>
          </p:cNvSpPr>
          <p:nvPr>
            <p:ph type="ftr" sz="quarter" idx="28"/>
          </p:nvPr>
        </p:nvSpPr>
        <p:spPr/>
        <p:txBody>
          <a:bodyPr/>
          <a:lstStyle/>
          <a:p>
            <a:r>
              <a:rPr lang="en-US" noProof="0" dirty="0"/>
              <a:t>Data Co Analysis</a:t>
            </a:r>
          </a:p>
        </p:txBody>
      </p:sp>
      <p:pic>
        <p:nvPicPr>
          <p:cNvPr id="3" name="Picture 2">
            <a:extLst>
              <a:ext uri="{FF2B5EF4-FFF2-40B4-BE49-F238E27FC236}">
                <a16:creationId xmlns:a16="http://schemas.microsoft.com/office/drawing/2014/main" id="{84C5264A-56DC-78CB-8193-761E8818B50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305716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A8628-EAF7-16DC-C556-FBAA39D985A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0B58122-C10A-0AC6-CDA2-64549B2E5554}"/>
              </a:ext>
            </a:extLst>
          </p:cNvPr>
          <p:cNvSpPr>
            <a:spLocks noGrp="1"/>
          </p:cNvSpPr>
          <p:nvPr>
            <p:ph type="title"/>
          </p:nvPr>
        </p:nvSpPr>
        <p:spPr>
          <a:xfrm>
            <a:off x="6099078" y="1856195"/>
            <a:ext cx="4789746" cy="1688906"/>
          </a:xfrm>
        </p:spPr>
        <p:txBody>
          <a:bodyPr/>
          <a:lstStyle/>
          <a:p>
            <a:r>
              <a:rPr lang="en-US" sz="3600" dirty="0"/>
              <a:t>Dashboards</a:t>
            </a:r>
          </a:p>
        </p:txBody>
      </p:sp>
      <p:sp>
        <p:nvSpPr>
          <p:cNvPr id="2" name="Hexagon 1">
            <a:extLst>
              <a:ext uri="{FF2B5EF4-FFF2-40B4-BE49-F238E27FC236}">
                <a16:creationId xmlns:a16="http://schemas.microsoft.com/office/drawing/2014/main" id="{0271D5DC-0022-137D-49CC-54DC24A41471}"/>
              </a:ext>
            </a:extLst>
          </p:cNvPr>
          <p:cNvSpPr/>
          <p:nvPr/>
        </p:nvSpPr>
        <p:spPr>
          <a:xfrm rot="5400000">
            <a:off x="403265" y="1448543"/>
            <a:ext cx="4394292" cy="4193117"/>
          </a:xfrm>
          <a:prstGeom prst="hexagon">
            <a:avLst/>
          </a:prstGeom>
          <a:solidFill>
            <a:srgbClr val="61ABA6"/>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exagon 2">
            <a:extLst>
              <a:ext uri="{FF2B5EF4-FFF2-40B4-BE49-F238E27FC236}">
                <a16:creationId xmlns:a16="http://schemas.microsoft.com/office/drawing/2014/main" id="{52487A53-37CF-3174-8894-AFD337C8FAE3}"/>
              </a:ext>
            </a:extLst>
          </p:cNvPr>
          <p:cNvSpPr/>
          <p:nvPr/>
        </p:nvSpPr>
        <p:spPr>
          <a:xfrm rot="5400000">
            <a:off x="4916297" y="5437638"/>
            <a:ext cx="636353" cy="609220"/>
          </a:xfrm>
          <a:prstGeom prst="hexagon">
            <a:avLst/>
          </a:prstGeom>
          <a:solidFill>
            <a:srgbClr val="629584"/>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Hexagon 3">
            <a:extLst>
              <a:ext uri="{FF2B5EF4-FFF2-40B4-BE49-F238E27FC236}">
                <a16:creationId xmlns:a16="http://schemas.microsoft.com/office/drawing/2014/main" id="{F03C89D3-215F-EEB6-6354-2414ECF5EE16}"/>
              </a:ext>
            </a:extLst>
          </p:cNvPr>
          <p:cNvSpPr/>
          <p:nvPr/>
        </p:nvSpPr>
        <p:spPr>
          <a:xfrm rot="5400000">
            <a:off x="3724661" y="677897"/>
            <a:ext cx="1530217" cy="1489408"/>
          </a:xfrm>
          <a:prstGeom prst="hexagon">
            <a:avLst/>
          </a:prstGeom>
          <a:solidFill>
            <a:srgbClr val="E2F1E7"/>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exagon 4">
            <a:extLst>
              <a:ext uri="{FF2B5EF4-FFF2-40B4-BE49-F238E27FC236}">
                <a16:creationId xmlns:a16="http://schemas.microsoft.com/office/drawing/2014/main" id="{18E703B8-53E5-A223-7F83-EC7C69C90ACC}"/>
              </a:ext>
            </a:extLst>
          </p:cNvPr>
          <p:cNvSpPr/>
          <p:nvPr/>
        </p:nvSpPr>
        <p:spPr>
          <a:xfrm rot="5400000">
            <a:off x="676661" y="4550613"/>
            <a:ext cx="1530217" cy="1489408"/>
          </a:xfrm>
          <a:prstGeom prst="hexagon">
            <a:avLst/>
          </a:prstGeom>
          <a:solidFill>
            <a:srgbClr val="243642"/>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37240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30D0F-4439-3796-416B-9814192E53B1}"/>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32FE6379-3CBA-9B43-5E94-900188DF1080}"/>
              </a:ext>
            </a:extLst>
          </p:cNvPr>
          <p:cNvSpPr>
            <a:spLocks noGrp="1"/>
          </p:cNvSpPr>
          <p:nvPr>
            <p:ph type="ftr" sz="quarter" idx="28"/>
          </p:nvPr>
        </p:nvSpPr>
        <p:spPr/>
        <p:txBody>
          <a:bodyPr/>
          <a:lstStyle/>
          <a:p>
            <a:r>
              <a:rPr lang="en-US" noProof="0" dirty="0"/>
              <a:t>Data Co Analysis</a:t>
            </a:r>
          </a:p>
        </p:txBody>
      </p:sp>
      <p:pic>
        <p:nvPicPr>
          <p:cNvPr id="5" name="Picture 4">
            <a:extLst>
              <a:ext uri="{FF2B5EF4-FFF2-40B4-BE49-F238E27FC236}">
                <a16:creationId xmlns:a16="http://schemas.microsoft.com/office/drawing/2014/main" id="{9FDDB23D-F2DF-6DF7-62EF-20D47CAEF6E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99396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1223D-EC45-93BE-5403-DACC583B0B7C}"/>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06938178-1A16-B8A8-452E-520D6C4DFEA8}"/>
              </a:ext>
            </a:extLst>
          </p:cNvPr>
          <p:cNvSpPr>
            <a:spLocks noGrp="1"/>
          </p:cNvSpPr>
          <p:nvPr>
            <p:ph type="ftr" sz="quarter" idx="28"/>
          </p:nvPr>
        </p:nvSpPr>
        <p:spPr/>
        <p:txBody>
          <a:bodyPr/>
          <a:lstStyle/>
          <a:p>
            <a:r>
              <a:rPr lang="en-US" noProof="0" dirty="0"/>
              <a:t>Data Co Analysis</a:t>
            </a:r>
          </a:p>
        </p:txBody>
      </p:sp>
      <p:pic>
        <p:nvPicPr>
          <p:cNvPr id="3" name="Picture 2" descr="A screenshot of a computer&#10;&#10;Description automatically generated">
            <a:extLst>
              <a:ext uri="{FF2B5EF4-FFF2-40B4-BE49-F238E27FC236}">
                <a16:creationId xmlns:a16="http://schemas.microsoft.com/office/drawing/2014/main" id="{283C23F9-27F7-E34A-A2E4-4877BD23B13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18527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xagon 1">
            <a:extLst>
              <a:ext uri="{FF2B5EF4-FFF2-40B4-BE49-F238E27FC236}">
                <a16:creationId xmlns:a16="http://schemas.microsoft.com/office/drawing/2014/main" id="{8C07B932-CA19-ACE7-F867-AB130B9053AB}"/>
              </a:ext>
            </a:extLst>
          </p:cNvPr>
          <p:cNvSpPr/>
          <p:nvPr/>
        </p:nvSpPr>
        <p:spPr>
          <a:xfrm rot="5400000">
            <a:off x="8236742" y="537528"/>
            <a:ext cx="2200466" cy="2058480"/>
          </a:xfrm>
          <a:prstGeom prst="hexagon">
            <a:avLst/>
          </a:prstGeom>
          <a:solidFill>
            <a:srgbClr val="243642"/>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Agenda</a:t>
            </a:r>
            <a:endParaRPr lang="en-US" dirty="0"/>
          </a:p>
        </p:txBody>
      </p:sp>
      <p:sp>
        <p:nvSpPr>
          <p:cNvPr id="4" name="Hexagon 3">
            <a:extLst>
              <a:ext uri="{FF2B5EF4-FFF2-40B4-BE49-F238E27FC236}">
                <a16:creationId xmlns:a16="http://schemas.microsoft.com/office/drawing/2014/main" id="{D01D3361-FB0A-EB64-4CD8-DEC58DF3C78E}"/>
              </a:ext>
            </a:extLst>
          </p:cNvPr>
          <p:cNvSpPr/>
          <p:nvPr/>
        </p:nvSpPr>
        <p:spPr>
          <a:xfrm rot="5400000">
            <a:off x="6117972" y="574364"/>
            <a:ext cx="2200466" cy="2058480"/>
          </a:xfrm>
          <a:prstGeom prst="hexagon">
            <a:avLst/>
          </a:prstGeom>
          <a:solidFill>
            <a:srgbClr val="61ABA6"/>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exagon 4">
            <a:extLst>
              <a:ext uri="{FF2B5EF4-FFF2-40B4-BE49-F238E27FC236}">
                <a16:creationId xmlns:a16="http://schemas.microsoft.com/office/drawing/2014/main" id="{69C2A1C2-CB3F-B627-D82A-B4300D58A4EB}"/>
              </a:ext>
            </a:extLst>
          </p:cNvPr>
          <p:cNvSpPr/>
          <p:nvPr/>
        </p:nvSpPr>
        <p:spPr>
          <a:xfrm rot="5400000">
            <a:off x="7179063" y="2360082"/>
            <a:ext cx="2200466" cy="2058480"/>
          </a:xfrm>
          <a:prstGeom prst="hexagon">
            <a:avLst/>
          </a:prstGeom>
          <a:solidFill>
            <a:srgbClr val="629584"/>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5">
            <a:extLst>
              <a:ext uri="{FF2B5EF4-FFF2-40B4-BE49-F238E27FC236}">
                <a16:creationId xmlns:a16="http://schemas.microsoft.com/office/drawing/2014/main" id="{ECF67683-F7B9-080F-E90C-037B0263C9BD}"/>
              </a:ext>
            </a:extLst>
          </p:cNvPr>
          <p:cNvSpPr/>
          <p:nvPr/>
        </p:nvSpPr>
        <p:spPr>
          <a:xfrm rot="5400000">
            <a:off x="9297833" y="2351117"/>
            <a:ext cx="2200466" cy="2058480"/>
          </a:xfrm>
          <a:prstGeom prst="hexagon">
            <a:avLst/>
          </a:prstGeom>
          <a:solidFill>
            <a:srgbClr val="61ABA6"/>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a:extLst>
              <a:ext uri="{FF2B5EF4-FFF2-40B4-BE49-F238E27FC236}">
                <a16:creationId xmlns:a16="http://schemas.microsoft.com/office/drawing/2014/main" id="{7E55B770-21A5-8D1E-8711-CC08A0519BE2}"/>
              </a:ext>
            </a:extLst>
          </p:cNvPr>
          <p:cNvSpPr/>
          <p:nvPr/>
        </p:nvSpPr>
        <p:spPr>
          <a:xfrm rot="5400000">
            <a:off x="8227684" y="4145800"/>
            <a:ext cx="2200466" cy="2058480"/>
          </a:xfrm>
          <a:prstGeom prst="hexagon">
            <a:avLst/>
          </a:prstGeom>
          <a:solidFill>
            <a:srgbClr val="243642"/>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Objective &amp;</a:t>
            </a:r>
            <a:br>
              <a:rPr lang="en-US" dirty="0"/>
            </a:br>
            <a:r>
              <a:rPr lang="en-US" dirty="0"/>
              <a:t>Data Overview</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Cleaning &amp; Modelling</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t>EDA with Python</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t>Blueprint &amp; Dashboards</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a:xfrm>
            <a:off x="8329934" y="4647675"/>
            <a:ext cx="1995966" cy="1075689"/>
          </a:xfrm>
        </p:spPr>
        <p:txBody>
          <a:bodyPr/>
          <a:lstStyle/>
          <a:p>
            <a:r>
              <a:rPr lang="en-US" dirty="0"/>
              <a:t>Recommendations</a:t>
            </a:r>
          </a:p>
        </p:txBody>
      </p:sp>
      <p:sp>
        <p:nvSpPr>
          <p:cNvPr id="8" name="Hexagon 7">
            <a:extLst>
              <a:ext uri="{FF2B5EF4-FFF2-40B4-BE49-F238E27FC236}">
                <a16:creationId xmlns:a16="http://schemas.microsoft.com/office/drawing/2014/main" id="{E0C759E9-7C54-1473-CF5E-75CAC179A1F0}"/>
              </a:ext>
            </a:extLst>
          </p:cNvPr>
          <p:cNvSpPr/>
          <p:nvPr/>
        </p:nvSpPr>
        <p:spPr>
          <a:xfrm rot="5400000">
            <a:off x="6101960" y="4109813"/>
            <a:ext cx="2272440" cy="2058480"/>
          </a:xfrm>
          <a:prstGeom prst="hexagon">
            <a:avLst/>
          </a:prstGeom>
          <a:solidFill>
            <a:srgbClr val="61ABA6"/>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1">
            <a:extLst>
              <a:ext uri="{FF2B5EF4-FFF2-40B4-BE49-F238E27FC236}">
                <a16:creationId xmlns:a16="http://schemas.microsoft.com/office/drawing/2014/main" id="{594DC449-F4AD-B526-DA60-C610DB8880B9}"/>
              </a:ext>
            </a:extLst>
          </p:cNvPr>
          <p:cNvSpPr txBox="1">
            <a:spLocks/>
          </p:cNvSpPr>
          <p:nvPr/>
        </p:nvSpPr>
        <p:spPr>
          <a:xfrm>
            <a:off x="6293492" y="4585491"/>
            <a:ext cx="1913128" cy="1107124"/>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bg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Analysis Report</a:t>
            </a:r>
          </a:p>
        </p:txBody>
      </p:sp>
    </p:spTree>
    <p:extLst>
      <p:ext uri="{BB962C8B-B14F-4D97-AF65-F5344CB8AC3E}">
        <p14:creationId xmlns:p14="http://schemas.microsoft.com/office/powerpoint/2010/main" val="27755351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66F74-9FA5-BCF2-6004-A1D065A237C6}"/>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F2C1E0C2-B493-139A-8E05-EB1B870C18BA}"/>
              </a:ext>
            </a:extLst>
          </p:cNvPr>
          <p:cNvSpPr>
            <a:spLocks noGrp="1"/>
          </p:cNvSpPr>
          <p:nvPr>
            <p:ph type="ftr" sz="quarter" idx="28"/>
          </p:nvPr>
        </p:nvSpPr>
        <p:spPr/>
        <p:txBody>
          <a:bodyPr/>
          <a:lstStyle/>
          <a:p>
            <a:r>
              <a:rPr lang="en-US" noProof="0" dirty="0"/>
              <a:t>Data Co Analysis</a:t>
            </a:r>
          </a:p>
        </p:txBody>
      </p:sp>
      <p:pic>
        <p:nvPicPr>
          <p:cNvPr id="3" name="Picture 2">
            <a:extLst>
              <a:ext uri="{FF2B5EF4-FFF2-40B4-BE49-F238E27FC236}">
                <a16:creationId xmlns:a16="http://schemas.microsoft.com/office/drawing/2014/main" id="{A14C04CA-CD2E-72C5-63B8-D58C6AF4C15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66716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2D3A4C-1631-5BC9-2F1A-101AFFF77EF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BEB0301-0FCB-2515-090A-7D7996C920F1}"/>
              </a:ext>
            </a:extLst>
          </p:cNvPr>
          <p:cNvSpPr>
            <a:spLocks noGrp="1"/>
          </p:cNvSpPr>
          <p:nvPr>
            <p:ph type="title"/>
          </p:nvPr>
        </p:nvSpPr>
        <p:spPr/>
        <p:txBody>
          <a:bodyPr/>
          <a:lstStyle/>
          <a:p>
            <a:r>
              <a:rPr lang="en-US" sz="3600" dirty="0"/>
              <a:t>Analysis Report</a:t>
            </a:r>
          </a:p>
        </p:txBody>
      </p:sp>
      <p:sp>
        <p:nvSpPr>
          <p:cNvPr id="2" name="Hexagon 1">
            <a:extLst>
              <a:ext uri="{FF2B5EF4-FFF2-40B4-BE49-F238E27FC236}">
                <a16:creationId xmlns:a16="http://schemas.microsoft.com/office/drawing/2014/main" id="{A717BB2C-5D49-7F7A-BC98-D0CF9E40672F}"/>
              </a:ext>
            </a:extLst>
          </p:cNvPr>
          <p:cNvSpPr/>
          <p:nvPr/>
        </p:nvSpPr>
        <p:spPr>
          <a:xfrm rot="5400000">
            <a:off x="403265" y="1448543"/>
            <a:ext cx="4394292" cy="4193117"/>
          </a:xfrm>
          <a:prstGeom prst="hexagon">
            <a:avLst/>
          </a:prstGeom>
          <a:solidFill>
            <a:srgbClr val="61AB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exagon 2">
            <a:extLst>
              <a:ext uri="{FF2B5EF4-FFF2-40B4-BE49-F238E27FC236}">
                <a16:creationId xmlns:a16="http://schemas.microsoft.com/office/drawing/2014/main" id="{B72F0C4A-BEBA-C705-347F-C38641070A50}"/>
              </a:ext>
            </a:extLst>
          </p:cNvPr>
          <p:cNvSpPr/>
          <p:nvPr/>
        </p:nvSpPr>
        <p:spPr>
          <a:xfrm rot="5400000">
            <a:off x="4916297" y="5437638"/>
            <a:ext cx="636353" cy="609220"/>
          </a:xfrm>
          <a:prstGeom prst="hexagon">
            <a:avLst/>
          </a:prstGeom>
          <a:solidFill>
            <a:srgbClr val="6295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Hexagon 3">
            <a:extLst>
              <a:ext uri="{FF2B5EF4-FFF2-40B4-BE49-F238E27FC236}">
                <a16:creationId xmlns:a16="http://schemas.microsoft.com/office/drawing/2014/main" id="{82CE903B-CFA5-D0FF-90DE-D32843E20116}"/>
              </a:ext>
            </a:extLst>
          </p:cNvPr>
          <p:cNvSpPr/>
          <p:nvPr/>
        </p:nvSpPr>
        <p:spPr>
          <a:xfrm rot="5400000">
            <a:off x="3724661" y="677897"/>
            <a:ext cx="1530217" cy="1489408"/>
          </a:xfrm>
          <a:prstGeom prst="hexagon">
            <a:avLst/>
          </a:prstGeom>
          <a:solidFill>
            <a:srgbClr val="E2F1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exagon 4">
            <a:extLst>
              <a:ext uri="{FF2B5EF4-FFF2-40B4-BE49-F238E27FC236}">
                <a16:creationId xmlns:a16="http://schemas.microsoft.com/office/drawing/2014/main" id="{2E13B8F5-9BAB-216B-67B0-198B87416EEE}"/>
              </a:ext>
            </a:extLst>
          </p:cNvPr>
          <p:cNvSpPr/>
          <p:nvPr/>
        </p:nvSpPr>
        <p:spPr>
          <a:xfrm rot="5400000">
            <a:off x="676661" y="4550613"/>
            <a:ext cx="1530217" cy="1489408"/>
          </a:xfrm>
          <a:prstGeom prst="hexagon">
            <a:avLst/>
          </a:prstGeom>
          <a:solidFill>
            <a:srgbClr val="243642"/>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40009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741AE4-AA37-8C7A-EB0B-E271B30DBD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E5FB25-BAFC-53C7-5547-717A7BACA6C0}"/>
              </a:ext>
            </a:extLst>
          </p:cNvPr>
          <p:cNvSpPr>
            <a:spLocks noGrp="1"/>
          </p:cNvSpPr>
          <p:nvPr>
            <p:ph type="title"/>
          </p:nvPr>
        </p:nvSpPr>
        <p:spPr/>
        <p:txBody>
          <a:bodyPr/>
          <a:lstStyle/>
          <a:p>
            <a:r>
              <a:rPr lang="en-US" sz="4400" dirty="0"/>
              <a:t>Sales Dashboard</a:t>
            </a:r>
            <a:endParaRPr lang="en-US" dirty="0"/>
          </a:p>
        </p:txBody>
      </p:sp>
      <p:sp>
        <p:nvSpPr>
          <p:cNvPr id="11" name="TextBox 10">
            <a:extLst>
              <a:ext uri="{FF2B5EF4-FFF2-40B4-BE49-F238E27FC236}">
                <a16:creationId xmlns:a16="http://schemas.microsoft.com/office/drawing/2014/main" id="{9F196FC3-B4EF-0244-E4B6-A9B2E87E497F}"/>
              </a:ext>
            </a:extLst>
          </p:cNvPr>
          <p:cNvSpPr txBox="1"/>
          <p:nvPr/>
        </p:nvSpPr>
        <p:spPr>
          <a:xfrm>
            <a:off x="587829" y="1622510"/>
            <a:ext cx="9825134" cy="3539430"/>
          </a:xfrm>
          <a:prstGeom prst="rect">
            <a:avLst/>
          </a:prstGeom>
        </p:spPr>
        <p:txBody>
          <a:bodyPr wrap="square" rtlCol="0">
            <a:spAutoFit/>
          </a:bodyPr>
          <a:lstStyle/>
          <a:p>
            <a:pPr marL="285750" indent="-285750">
              <a:lnSpc>
                <a:spcPct val="100000"/>
              </a:lnSpc>
              <a:spcBef>
                <a:spcPts val="0"/>
              </a:spcBef>
              <a:buFont typeface="Arial" panose="020B0604020202020204" pitchFamily="34" charset="0"/>
              <a:buChar char="•"/>
            </a:pPr>
            <a:r>
              <a:rPr lang="en-US" sz="1600" dirty="0">
                <a:solidFill>
                  <a:schemeClr val="bg1"/>
                </a:solidFill>
              </a:rPr>
              <a:t>The dashboard shows our business performance for every selected year, focusing on sales, profit, and quantity sold. We made $10.65M in sales in 2017, but that’s a decline of 3.73% from last year, which is a bit worrying. The Fan Shop and Apparel departments did the best. However, they did better last year.</a:t>
            </a:r>
          </a:p>
          <a:p>
            <a:pPr marL="285750" indent="-285750">
              <a:lnSpc>
                <a:spcPct val="100000"/>
              </a:lnSpc>
              <a:spcBef>
                <a:spcPts val="0"/>
              </a:spcBef>
              <a:buFont typeface="Arial" panose="020B0604020202020204" pitchFamily="34" charset="0"/>
              <a:buChar char="•"/>
            </a:pPr>
            <a:endParaRPr lang="en-US" sz="2400" dirty="0">
              <a:solidFill>
                <a:schemeClr val="bg1"/>
              </a:solidFill>
            </a:endParaRPr>
          </a:p>
          <a:p>
            <a:pPr marL="285750" indent="-285750">
              <a:lnSpc>
                <a:spcPct val="100000"/>
              </a:lnSpc>
              <a:spcBef>
                <a:spcPts val="0"/>
              </a:spcBef>
              <a:buFont typeface="Arial" panose="020B0604020202020204" pitchFamily="34" charset="0"/>
              <a:buChar char="•"/>
            </a:pPr>
            <a:r>
              <a:rPr lang="en-US" sz="1600" dirty="0">
                <a:solidFill>
                  <a:schemeClr val="bg1"/>
                </a:solidFill>
              </a:rPr>
              <a:t>For profit, we earned $1.31M in 2017, showing a slight drop of 0.36%. This is similar to the sales trend, meaning our profits depend on how well we sell. The same departments lead in profit, but areas like Book shop and Pet shop are struggling. Additionally, we sold 22.05% fewer products, which raises concerns about customer demand or stock issues. This decline suggests we need to work harder to keep our customers.</a:t>
            </a:r>
          </a:p>
          <a:p>
            <a:pPr marL="285750" indent="-285750">
              <a:lnSpc>
                <a:spcPct val="100000"/>
              </a:lnSpc>
              <a:spcBef>
                <a:spcPts val="0"/>
              </a:spcBef>
              <a:buFont typeface="Arial" panose="020B0604020202020204" pitchFamily="34" charset="0"/>
              <a:buChar char="•"/>
            </a:pPr>
            <a:endParaRPr lang="en-US" sz="2400" dirty="0">
              <a:solidFill>
                <a:schemeClr val="bg1"/>
              </a:solidFill>
            </a:endParaRPr>
          </a:p>
          <a:p>
            <a:pPr marL="285750" indent="-285750">
              <a:lnSpc>
                <a:spcPct val="100000"/>
              </a:lnSpc>
              <a:spcBef>
                <a:spcPts val="0"/>
              </a:spcBef>
              <a:buFont typeface="Arial" panose="020B0604020202020204" pitchFamily="34" charset="0"/>
              <a:buChar char="•"/>
            </a:pPr>
            <a:r>
              <a:rPr lang="en-US" sz="1600" dirty="0">
                <a:solidFill>
                  <a:schemeClr val="bg1"/>
                </a:solidFill>
              </a:rPr>
              <a:t>To improve, we should find out why the quantity sold has dropped so much. We should focus on our successful departments like Fan Shop and Apparel. Focusing on our best departments can also help reduce this declines and improve the business. With these changes, we can aim for better growth in the future.</a:t>
            </a:r>
            <a:endParaRPr lang="en-US" sz="1600" dirty="0">
              <a:solidFill>
                <a:schemeClr val="bg1"/>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16853707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6E219-CEEE-B0DE-DAC4-90388507D4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695670-5395-693E-0A8F-D8B4001FE080}"/>
              </a:ext>
            </a:extLst>
          </p:cNvPr>
          <p:cNvSpPr>
            <a:spLocks noGrp="1"/>
          </p:cNvSpPr>
          <p:nvPr>
            <p:ph type="title"/>
          </p:nvPr>
        </p:nvSpPr>
        <p:spPr/>
        <p:txBody>
          <a:bodyPr/>
          <a:lstStyle/>
          <a:p>
            <a:r>
              <a:rPr lang="en-US" sz="4400" dirty="0"/>
              <a:t>Delivery Dashboard</a:t>
            </a:r>
            <a:endParaRPr lang="en-US" dirty="0"/>
          </a:p>
        </p:txBody>
      </p:sp>
      <p:sp>
        <p:nvSpPr>
          <p:cNvPr id="11" name="TextBox 10">
            <a:extLst>
              <a:ext uri="{FF2B5EF4-FFF2-40B4-BE49-F238E27FC236}">
                <a16:creationId xmlns:a16="http://schemas.microsoft.com/office/drawing/2014/main" id="{11161800-BA8F-1BC5-58AF-620A4FD3E48B}"/>
              </a:ext>
            </a:extLst>
          </p:cNvPr>
          <p:cNvSpPr txBox="1"/>
          <p:nvPr/>
        </p:nvSpPr>
        <p:spPr>
          <a:xfrm>
            <a:off x="587829" y="1622510"/>
            <a:ext cx="9825134" cy="4278094"/>
          </a:xfrm>
          <a:prstGeom prst="rect">
            <a:avLst/>
          </a:prstGeom>
        </p:spPr>
        <p:txBody>
          <a:bodyPr wrap="square" rtlCol="0">
            <a:spAutoFit/>
          </a:bodyPr>
          <a:lstStyle/>
          <a:p>
            <a:pPr marL="285750" indent="-285750">
              <a:lnSpc>
                <a:spcPct val="100000"/>
              </a:lnSpc>
              <a:spcBef>
                <a:spcPts val="0"/>
              </a:spcBef>
              <a:buFont typeface="Arial" panose="020B0604020202020204" pitchFamily="34" charset="0"/>
              <a:buChar char="•"/>
            </a:pPr>
            <a:r>
              <a:rPr lang="en-US" sz="1600" dirty="0">
                <a:solidFill>
                  <a:schemeClr val="bg1"/>
                </a:solidFill>
              </a:rPr>
              <a:t>The Delivery Dashboard provides a clear view of our delivery operations and reveals several important findings. One major issue is that nearly </a:t>
            </a:r>
            <a:r>
              <a:rPr lang="ar-EG" sz="1600" dirty="0">
                <a:solidFill>
                  <a:schemeClr val="bg1"/>
                </a:solidFill>
              </a:rPr>
              <a:t>60</a:t>
            </a:r>
            <a:r>
              <a:rPr lang="en-US" sz="1600" dirty="0">
                <a:solidFill>
                  <a:schemeClr val="bg1"/>
                </a:solidFill>
              </a:rPr>
              <a:t>% of our orders are delivered late, which can frustrate customers and hurt our business. While a large number of deliveries are on time, we need to focus on improving our late deliveries. This could involve better planning and partnerships with shipping companies to ensure items arrive when promised.</a:t>
            </a:r>
          </a:p>
          <a:p>
            <a:pPr marL="285750" indent="-285750">
              <a:lnSpc>
                <a:spcPct val="100000"/>
              </a:lnSpc>
              <a:spcBef>
                <a:spcPts val="0"/>
              </a:spcBef>
              <a:buFont typeface="Arial" panose="020B0604020202020204" pitchFamily="34" charset="0"/>
              <a:buChar char="•"/>
            </a:pPr>
            <a:endParaRPr lang="en-US" sz="2400" dirty="0">
              <a:solidFill>
                <a:schemeClr val="bg1"/>
              </a:solidFill>
            </a:endParaRPr>
          </a:p>
          <a:p>
            <a:pPr marL="285750" indent="-285750">
              <a:lnSpc>
                <a:spcPct val="100000"/>
              </a:lnSpc>
              <a:spcBef>
                <a:spcPts val="0"/>
              </a:spcBef>
              <a:buFont typeface="Arial" panose="020B0604020202020204" pitchFamily="34" charset="0"/>
              <a:buChar char="•"/>
            </a:pPr>
            <a:r>
              <a:rPr lang="en-US" sz="1600" dirty="0">
                <a:solidFill>
                  <a:schemeClr val="bg1"/>
                </a:solidFill>
              </a:rPr>
              <a:t>Another finding is that most customers use standard shipping, which is the cheapest option. However, this can lead to longer delivery times. We should promote faster shipping options, like First Class or Same Day delivery, to improve customer satisfaction. Offering these methods could encourage more customers to choose them, helping to reduce delays.</a:t>
            </a:r>
          </a:p>
          <a:p>
            <a:pPr marL="285750" indent="-285750">
              <a:lnSpc>
                <a:spcPct val="100000"/>
              </a:lnSpc>
              <a:spcBef>
                <a:spcPts val="0"/>
              </a:spcBef>
              <a:buFont typeface="Arial" panose="020B0604020202020204" pitchFamily="34" charset="0"/>
              <a:buChar char="•"/>
            </a:pPr>
            <a:endParaRPr lang="en-US" sz="2400" dirty="0">
              <a:solidFill>
                <a:schemeClr val="bg1"/>
              </a:solidFill>
            </a:endParaRPr>
          </a:p>
          <a:p>
            <a:pPr marL="285750" indent="-285750">
              <a:lnSpc>
                <a:spcPct val="100000"/>
              </a:lnSpc>
              <a:spcBef>
                <a:spcPts val="0"/>
              </a:spcBef>
              <a:buFont typeface="Arial" panose="020B0604020202020204" pitchFamily="34" charset="0"/>
              <a:buChar char="•"/>
            </a:pPr>
            <a:r>
              <a:rPr lang="en-US" sz="1600" dirty="0">
                <a:solidFill>
                  <a:schemeClr val="bg1"/>
                </a:solidFill>
              </a:rPr>
              <a:t>Additionally, the dashboard shows that average delivery time is always less than scheduled. By identifying and addressing the reasons for these delays, we can improve efficiency. The geographical breakdown also indicates that delivery times can vary based on location. Targeting improvements in areas with longer delivery times can help us serve our customers better. Overall, these insights can guide us in making better decisions to enhance our delivery performance and boost customer satisfaction.</a:t>
            </a:r>
            <a:endParaRPr lang="en-US" sz="1600" dirty="0">
              <a:solidFill>
                <a:schemeClr val="bg1"/>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3149122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5F444C-BD44-D865-AA68-116ADA6CE3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92282B-4783-7CC2-32E5-FEFF1BA3E994}"/>
              </a:ext>
            </a:extLst>
          </p:cNvPr>
          <p:cNvSpPr>
            <a:spLocks noGrp="1"/>
          </p:cNvSpPr>
          <p:nvPr>
            <p:ph type="title"/>
          </p:nvPr>
        </p:nvSpPr>
        <p:spPr/>
        <p:txBody>
          <a:bodyPr/>
          <a:lstStyle/>
          <a:p>
            <a:r>
              <a:rPr lang="en-US" dirty="0"/>
              <a:t>Customer Dashboard</a:t>
            </a:r>
          </a:p>
        </p:txBody>
      </p:sp>
      <p:sp>
        <p:nvSpPr>
          <p:cNvPr id="11" name="TextBox 10">
            <a:extLst>
              <a:ext uri="{FF2B5EF4-FFF2-40B4-BE49-F238E27FC236}">
                <a16:creationId xmlns:a16="http://schemas.microsoft.com/office/drawing/2014/main" id="{9700E551-8FA4-9835-BC3A-B7144B1D6D06}"/>
              </a:ext>
            </a:extLst>
          </p:cNvPr>
          <p:cNvSpPr txBox="1"/>
          <p:nvPr/>
        </p:nvSpPr>
        <p:spPr>
          <a:xfrm>
            <a:off x="587829" y="1622510"/>
            <a:ext cx="9825134" cy="3539430"/>
          </a:xfrm>
          <a:prstGeom prst="rect">
            <a:avLst/>
          </a:prstGeom>
        </p:spPr>
        <p:txBody>
          <a:bodyPr wrap="square" rtlCol="0">
            <a:spAutoFit/>
          </a:bodyPr>
          <a:lstStyle/>
          <a:p>
            <a:pPr marL="285750" indent="-285750">
              <a:buFont typeface="Arial" panose="020B0604020202020204" pitchFamily="34" charset="0"/>
              <a:buChar char="•"/>
            </a:pPr>
            <a:r>
              <a:rPr lang="en-US" sz="1600" dirty="0">
                <a:solidFill>
                  <a:schemeClr val="bg1"/>
                </a:solidFill>
              </a:rPr>
              <a:t>The Customer Dashboard gives us important information about our customers and their buying habits. One key finding is that many customers only make one purchase. This shows we need to work on getting them to come back for more. Building customer loyalty is crucial because it’s often easier and cheaper to keep existing customers than to find new ones.</a:t>
            </a: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r>
              <a:rPr lang="en-US" sz="1600" dirty="0">
                <a:solidFill>
                  <a:schemeClr val="bg1"/>
                </a:solidFill>
              </a:rPr>
              <a:t>Another important point is that a small number of customers make up an important part of our profits and reputation. This means we should pay special attention to these customers to keep them happy. By offering them exclusive deals or personalized services, we can encourage them to shop with us again and again, which will help our business grow.</a:t>
            </a: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r>
              <a:rPr lang="en-US" sz="1600" dirty="0">
                <a:solidFill>
                  <a:schemeClr val="bg1"/>
                </a:solidFill>
              </a:rPr>
              <a:t>Lastly, the Home Office segment is much smaller than the Consumer and Corporate segments. Overall, the dashboard shows us where we can improve, especially in keeping customers, supporting our best ones, and reaching out to new segments.</a:t>
            </a:r>
          </a:p>
        </p:txBody>
      </p:sp>
    </p:spTree>
    <p:extLst>
      <p:ext uri="{BB962C8B-B14F-4D97-AF65-F5344CB8AC3E}">
        <p14:creationId xmlns:p14="http://schemas.microsoft.com/office/powerpoint/2010/main" val="15594308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C9C46-3016-7547-FA90-4D79A8AD58B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4E1A3E5-24BB-605F-369C-221872A55874}"/>
              </a:ext>
            </a:extLst>
          </p:cNvPr>
          <p:cNvSpPr>
            <a:spLocks noGrp="1"/>
          </p:cNvSpPr>
          <p:nvPr>
            <p:ph type="title"/>
          </p:nvPr>
        </p:nvSpPr>
        <p:spPr/>
        <p:txBody>
          <a:bodyPr/>
          <a:lstStyle/>
          <a:p>
            <a:r>
              <a:rPr lang="en-US" sz="3600" dirty="0"/>
              <a:t>Recommendations</a:t>
            </a:r>
          </a:p>
        </p:txBody>
      </p:sp>
      <p:sp>
        <p:nvSpPr>
          <p:cNvPr id="2" name="Hexagon 1">
            <a:extLst>
              <a:ext uri="{FF2B5EF4-FFF2-40B4-BE49-F238E27FC236}">
                <a16:creationId xmlns:a16="http://schemas.microsoft.com/office/drawing/2014/main" id="{AD0292B6-CE4C-9233-EEC3-F09F8A9D844A}"/>
              </a:ext>
            </a:extLst>
          </p:cNvPr>
          <p:cNvSpPr/>
          <p:nvPr/>
        </p:nvSpPr>
        <p:spPr>
          <a:xfrm rot="5400000">
            <a:off x="403265" y="1448543"/>
            <a:ext cx="4394292" cy="4193117"/>
          </a:xfrm>
          <a:prstGeom prst="hexagon">
            <a:avLst/>
          </a:prstGeom>
          <a:solidFill>
            <a:srgbClr val="61AB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exagon 2">
            <a:extLst>
              <a:ext uri="{FF2B5EF4-FFF2-40B4-BE49-F238E27FC236}">
                <a16:creationId xmlns:a16="http://schemas.microsoft.com/office/drawing/2014/main" id="{1AD958C8-AF2A-CEAB-F0F2-CA3019CAEE8A}"/>
              </a:ext>
            </a:extLst>
          </p:cNvPr>
          <p:cNvSpPr/>
          <p:nvPr/>
        </p:nvSpPr>
        <p:spPr>
          <a:xfrm rot="5400000">
            <a:off x="4916297" y="5437638"/>
            <a:ext cx="636353" cy="609220"/>
          </a:xfrm>
          <a:prstGeom prst="hexagon">
            <a:avLst/>
          </a:prstGeom>
          <a:solidFill>
            <a:srgbClr val="6295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Hexagon 3">
            <a:extLst>
              <a:ext uri="{FF2B5EF4-FFF2-40B4-BE49-F238E27FC236}">
                <a16:creationId xmlns:a16="http://schemas.microsoft.com/office/drawing/2014/main" id="{8869150C-C063-7632-897F-6990F9814605}"/>
              </a:ext>
            </a:extLst>
          </p:cNvPr>
          <p:cNvSpPr/>
          <p:nvPr/>
        </p:nvSpPr>
        <p:spPr>
          <a:xfrm rot="5400000">
            <a:off x="3724661" y="677897"/>
            <a:ext cx="1530217" cy="1489408"/>
          </a:xfrm>
          <a:prstGeom prst="hexagon">
            <a:avLst/>
          </a:prstGeom>
          <a:solidFill>
            <a:srgbClr val="E2F1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exagon 4">
            <a:extLst>
              <a:ext uri="{FF2B5EF4-FFF2-40B4-BE49-F238E27FC236}">
                <a16:creationId xmlns:a16="http://schemas.microsoft.com/office/drawing/2014/main" id="{08E5F281-D03F-A9FA-25B7-4F02373B1CC3}"/>
              </a:ext>
            </a:extLst>
          </p:cNvPr>
          <p:cNvSpPr/>
          <p:nvPr/>
        </p:nvSpPr>
        <p:spPr>
          <a:xfrm rot="5400000">
            <a:off x="676661" y="4550613"/>
            <a:ext cx="1530217" cy="1489408"/>
          </a:xfrm>
          <a:prstGeom prst="hexagon">
            <a:avLst/>
          </a:prstGeom>
          <a:solidFill>
            <a:srgbClr val="243642"/>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50654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01AD0-51EC-D11F-8B7F-ECEA9F8CAB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315707-25C1-D6CF-2F70-BD4D4CC8378B}"/>
              </a:ext>
            </a:extLst>
          </p:cNvPr>
          <p:cNvSpPr>
            <a:spLocks noGrp="1"/>
          </p:cNvSpPr>
          <p:nvPr>
            <p:ph type="title"/>
          </p:nvPr>
        </p:nvSpPr>
        <p:spPr/>
        <p:txBody>
          <a:bodyPr/>
          <a:lstStyle/>
          <a:p>
            <a:r>
              <a:rPr lang="en-US" sz="4400" dirty="0"/>
              <a:t>Recommendations</a:t>
            </a:r>
            <a:endParaRPr lang="en-US" dirty="0"/>
          </a:p>
        </p:txBody>
      </p:sp>
      <p:sp>
        <p:nvSpPr>
          <p:cNvPr id="11" name="TextBox 10">
            <a:extLst>
              <a:ext uri="{FF2B5EF4-FFF2-40B4-BE49-F238E27FC236}">
                <a16:creationId xmlns:a16="http://schemas.microsoft.com/office/drawing/2014/main" id="{5F253023-75E7-C989-5AD9-5099B783F282}"/>
              </a:ext>
            </a:extLst>
          </p:cNvPr>
          <p:cNvSpPr txBox="1"/>
          <p:nvPr/>
        </p:nvSpPr>
        <p:spPr>
          <a:xfrm>
            <a:off x="587829" y="1622510"/>
            <a:ext cx="9825134" cy="4278094"/>
          </a:xfrm>
          <a:prstGeom prst="rect">
            <a:avLst/>
          </a:prstGeom>
        </p:spPr>
        <p:txBody>
          <a:bodyPr wrap="square" rtlCol="0">
            <a:spAutoFit/>
          </a:bodyPr>
          <a:lstStyle/>
          <a:p>
            <a:pPr marL="285750" indent="-285750">
              <a:lnSpc>
                <a:spcPct val="100000"/>
              </a:lnSpc>
              <a:spcBef>
                <a:spcPts val="0"/>
              </a:spcBef>
              <a:buFont typeface="Arial" panose="020B0604020202020204" pitchFamily="34" charset="0"/>
              <a:buChar char="•"/>
            </a:pPr>
            <a:r>
              <a:rPr lang="en-US" sz="1600" dirty="0">
                <a:solidFill>
                  <a:schemeClr val="bg1"/>
                </a:solidFill>
              </a:rPr>
              <a:t>After conducting the analysis, we recommend that the company focus on a specific value proposition, such as fitness, rather than expanding into unrelated departments like book shop, pet shop, Discs shop, Health and Beauty, and technology. These additions have made the company’s value proposition unclear, resulting in a loss of sales and customers. The departments that should be prioritized are apparel, footwear, golf, fitness, outdoors, and potentially the fan shop, while the rest should be closed. Then, we need to hire a delivery agency because the company takes more time than scheduled to deliver to the customers.</a:t>
            </a:r>
          </a:p>
          <a:p>
            <a:pPr marL="285750" indent="-285750">
              <a:lnSpc>
                <a:spcPct val="100000"/>
              </a:lnSpc>
              <a:spcBef>
                <a:spcPts val="0"/>
              </a:spcBef>
              <a:buFont typeface="Arial" panose="020B0604020202020204" pitchFamily="34" charset="0"/>
              <a:buChar char="•"/>
            </a:pPr>
            <a:endParaRPr lang="en-US" sz="2400" dirty="0">
              <a:solidFill>
                <a:schemeClr val="bg1"/>
              </a:solidFill>
              <a:ea typeface="微软雅黑"/>
              <a:cs typeface="Posterama" panose="020B0504020200020000" pitchFamily="34" charset="0"/>
            </a:endParaRPr>
          </a:p>
          <a:p>
            <a:pPr marL="285750" indent="-285750">
              <a:lnSpc>
                <a:spcPct val="100000"/>
              </a:lnSpc>
              <a:spcBef>
                <a:spcPts val="0"/>
              </a:spcBef>
              <a:buFont typeface="Arial" panose="020B0604020202020204" pitchFamily="34" charset="0"/>
              <a:buChar char="•"/>
            </a:pPr>
            <a:r>
              <a:rPr lang="en-US" sz="1600" dirty="0">
                <a:solidFill>
                  <a:schemeClr val="bg1"/>
                </a:solidFill>
                <a:ea typeface="微软雅黑"/>
                <a:cs typeface="Posterama" panose="020B0504020200020000" pitchFamily="34" charset="0"/>
              </a:rPr>
              <a:t>We also need to rebrand the company to match its new focus. The rebranding should highlight the main areas: apparel, footwear, golf, fitness, and the outdoors, while removing the other, less relevant departments. The goal is to create a clear and simple brand that connects with customers and helps the company grow in these key areas.</a:t>
            </a:r>
          </a:p>
          <a:p>
            <a:pPr>
              <a:lnSpc>
                <a:spcPct val="100000"/>
              </a:lnSpc>
              <a:spcBef>
                <a:spcPts val="0"/>
              </a:spcBef>
            </a:pPr>
            <a:endParaRPr lang="en-US" sz="2400" dirty="0">
              <a:solidFill>
                <a:schemeClr val="bg1"/>
              </a:solidFill>
              <a:latin typeface="Posterama" panose="020B0504020200020000" pitchFamily="34" charset="0"/>
              <a:ea typeface="微软雅黑"/>
              <a:cs typeface="Posterama" panose="020B0504020200020000" pitchFamily="34" charset="0"/>
            </a:endParaRPr>
          </a:p>
          <a:p>
            <a:pPr marL="285750" indent="-285750">
              <a:lnSpc>
                <a:spcPct val="100000"/>
              </a:lnSpc>
              <a:spcBef>
                <a:spcPts val="0"/>
              </a:spcBef>
              <a:buFont typeface="Arial" panose="020B0604020202020204" pitchFamily="34" charset="0"/>
              <a:buChar char="•"/>
            </a:pPr>
            <a:r>
              <a:rPr lang="en-US" sz="1600" dirty="0">
                <a:solidFill>
                  <a:schemeClr val="bg1"/>
                </a:solidFill>
                <a:ea typeface="微软雅黑"/>
                <a:cs typeface="Posterama" panose="020B0504020200020000" pitchFamily="34" charset="0"/>
              </a:rPr>
              <a:t>Lastly, we need to focus our marketing on our existing customers who align with our value proposition and segments. At the same time, we should target new customer segments through strategies like social media marketing. This will help us strengthen relationships with loyal customers, attract new ones who fit our brand, and build a trusted, well-known brand in the market.</a:t>
            </a:r>
          </a:p>
        </p:txBody>
      </p:sp>
    </p:spTree>
    <p:extLst>
      <p:ext uri="{BB962C8B-B14F-4D97-AF65-F5344CB8AC3E}">
        <p14:creationId xmlns:p14="http://schemas.microsoft.com/office/powerpoint/2010/main" val="28275753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p:pic>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a14="http://schemas.microsoft.com/office/drawing/2010/main"/>
              </a:ext>
            </a:extLst>
          </a:blip>
          <a:srcRect/>
          <a:stretch/>
        </p:blipFill>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p:txBody>
          <a:bodyPr/>
          <a:lstStyle/>
          <a:p>
            <a:r>
              <a:rPr lang="en-US" dirty="0"/>
              <a:t>Technical Provider: AST</a:t>
            </a:r>
          </a:p>
          <a:p>
            <a:r>
              <a:rPr lang="en-US" dirty="0"/>
              <a:t>Instructor: Ahmed Abdellatif</a:t>
            </a:r>
          </a:p>
        </p:txBody>
      </p:sp>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cstate="print">
            <a:extLst>
              <a:ext uri="{28A0092B-C50C-407E-A947-70E740481C1C}">
                <a14:useLocalDpi xmlns:a14="http://schemas.microsoft.com/office/drawing/2010/main"/>
              </a:ext>
            </a:extLst>
          </a:blip>
          <a:srcRect/>
          <a:stretch>
            <a:fillRect/>
          </a:stretch>
        </p:blipFill>
        <p:spPr/>
      </p:pic>
      <p:sp>
        <p:nvSpPr>
          <p:cNvPr id="3" name="Hexagon 2">
            <a:extLst>
              <a:ext uri="{FF2B5EF4-FFF2-40B4-BE49-F238E27FC236}">
                <a16:creationId xmlns:a16="http://schemas.microsoft.com/office/drawing/2014/main" id="{EF2D4DD8-92FD-B8BE-057D-EA57FEFBBFA1}"/>
              </a:ext>
            </a:extLst>
          </p:cNvPr>
          <p:cNvSpPr/>
          <p:nvPr/>
        </p:nvSpPr>
        <p:spPr>
          <a:xfrm rot="10800000">
            <a:off x="391109" y="-227768"/>
            <a:ext cx="1534105" cy="1289394"/>
          </a:xfrm>
          <a:prstGeom prst="hexagon">
            <a:avLst/>
          </a:prstGeom>
          <a:solidFill>
            <a:srgbClr val="243642"/>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Hexagon 1">
            <a:extLst>
              <a:ext uri="{FF2B5EF4-FFF2-40B4-BE49-F238E27FC236}">
                <a16:creationId xmlns:a16="http://schemas.microsoft.com/office/drawing/2014/main" id="{82DC15F2-1020-5384-996C-F65F7DD30766}"/>
              </a:ext>
            </a:extLst>
          </p:cNvPr>
          <p:cNvSpPr/>
          <p:nvPr/>
        </p:nvSpPr>
        <p:spPr>
          <a:xfrm rot="10800000">
            <a:off x="1588285" y="416928"/>
            <a:ext cx="1465841" cy="1289395"/>
          </a:xfrm>
          <a:prstGeom prst="hexagon">
            <a:avLst/>
          </a:prstGeom>
          <a:solidFill>
            <a:srgbClr val="E2F1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Hexagon 3">
            <a:extLst>
              <a:ext uri="{FF2B5EF4-FFF2-40B4-BE49-F238E27FC236}">
                <a16:creationId xmlns:a16="http://schemas.microsoft.com/office/drawing/2014/main" id="{7BC67CBC-61A6-50D5-4E14-D7BB03AA0ADB}"/>
              </a:ext>
            </a:extLst>
          </p:cNvPr>
          <p:cNvSpPr/>
          <p:nvPr/>
        </p:nvSpPr>
        <p:spPr>
          <a:xfrm>
            <a:off x="391110" y="1132808"/>
            <a:ext cx="1465840" cy="1289395"/>
          </a:xfrm>
          <a:prstGeom prst="hexagon">
            <a:avLst/>
          </a:prstGeom>
          <a:solidFill>
            <a:srgbClr val="61AB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exagon 4">
            <a:extLst>
              <a:ext uri="{FF2B5EF4-FFF2-40B4-BE49-F238E27FC236}">
                <a16:creationId xmlns:a16="http://schemas.microsoft.com/office/drawing/2014/main" id="{DBBB4662-D11D-816A-2382-8249947747EC}"/>
              </a:ext>
            </a:extLst>
          </p:cNvPr>
          <p:cNvSpPr/>
          <p:nvPr/>
        </p:nvSpPr>
        <p:spPr>
          <a:xfrm>
            <a:off x="1561297" y="1809268"/>
            <a:ext cx="1534106" cy="1289394"/>
          </a:xfrm>
          <a:prstGeom prst="hexagon">
            <a:avLst/>
          </a:prstGeom>
          <a:solidFill>
            <a:srgbClr val="6295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5">
            <a:extLst>
              <a:ext uri="{FF2B5EF4-FFF2-40B4-BE49-F238E27FC236}">
                <a16:creationId xmlns:a16="http://schemas.microsoft.com/office/drawing/2014/main" id="{9E696D87-4DB7-0B7B-4566-B4B018BDDE88}"/>
              </a:ext>
            </a:extLst>
          </p:cNvPr>
          <p:cNvSpPr/>
          <p:nvPr/>
        </p:nvSpPr>
        <p:spPr>
          <a:xfrm rot="10800000">
            <a:off x="391108" y="2502097"/>
            <a:ext cx="1465841" cy="1289395"/>
          </a:xfrm>
          <a:prstGeom prst="hexagon">
            <a:avLst/>
          </a:prstGeom>
          <a:solidFill>
            <a:srgbClr val="E2F1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a:extLst>
              <a:ext uri="{FF2B5EF4-FFF2-40B4-BE49-F238E27FC236}">
                <a16:creationId xmlns:a16="http://schemas.microsoft.com/office/drawing/2014/main" id="{7D9BEEE0-E87A-7EE0-3961-ACEC1D0F6308}"/>
              </a:ext>
            </a:extLst>
          </p:cNvPr>
          <p:cNvSpPr/>
          <p:nvPr/>
        </p:nvSpPr>
        <p:spPr>
          <a:xfrm rot="10800000">
            <a:off x="2754947" y="2488260"/>
            <a:ext cx="1534107" cy="1303231"/>
          </a:xfrm>
          <a:prstGeom prst="hexagon">
            <a:avLst/>
          </a:prstGeom>
          <a:solidFill>
            <a:srgbClr val="243642"/>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B8588535-AB96-89BA-1A85-3C40D0697F23}"/>
              </a:ext>
            </a:extLst>
          </p:cNvPr>
          <p:cNvSpPr/>
          <p:nvPr/>
        </p:nvSpPr>
        <p:spPr>
          <a:xfrm>
            <a:off x="3948599" y="3172138"/>
            <a:ext cx="1465840" cy="1326022"/>
          </a:xfrm>
          <a:prstGeom prst="hexagon">
            <a:avLst/>
          </a:prstGeom>
          <a:solidFill>
            <a:srgbClr val="61AB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61E1E446-4F53-DC98-669E-1DCE670A625F}"/>
              </a:ext>
            </a:extLst>
          </p:cNvPr>
          <p:cNvSpPr/>
          <p:nvPr/>
        </p:nvSpPr>
        <p:spPr>
          <a:xfrm>
            <a:off x="2738703" y="5238680"/>
            <a:ext cx="1534106" cy="1289394"/>
          </a:xfrm>
          <a:prstGeom prst="hexagon">
            <a:avLst/>
          </a:prstGeom>
          <a:solidFill>
            <a:srgbClr val="6295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50362D55-111D-F52F-07B4-1722A1FE40F2}"/>
              </a:ext>
            </a:extLst>
          </p:cNvPr>
          <p:cNvSpPr/>
          <p:nvPr/>
        </p:nvSpPr>
        <p:spPr>
          <a:xfrm rot="10800000">
            <a:off x="2772835" y="3894507"/>
            <a:ext cx="1465841" cy="1289395"/>
          </a:xfrm>
          <a:prstGeom prst="hexagon">
            <a:avLst/>
          </a:prstGeom>
          <a:solidFill>
            <a:srgbClr val="E2F1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a:extLst>
              <a:ext uri="{FF2B5EF4-FFF2-40B4-BE49-F238E27FC236}">
                <a16:creationId xmlns:a16="http://schemas.microsoft.com/office/drawing/2014/main" id="{AF434BC9-CE34-0CF7-8499-21D20D4907A7}"/>
              </a:ext>
            </a:extLst>
          </p:cNvPr>
          <p:cNvSpPr/>
          <p:nvPr/>
        </p:nvSpPr>
        <p:spPr>
          <a:xfrm rot="10800000">
            <a:off x="3914465" y="4565117"/>
            <a:ext cx="1534107" cy="1303231"/>
          </a:xfrm>
          <a:prstGeom prst="hexagon">
            <a:avLst/>
          </a:prstGeom>
          <a:solidFill>
            <a:srgbClr val="243642"/>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Hexagon 11">
            <a:extLst>
              <a:ext uri="{FF2B5EF4-FFF2-40B4-BE49-F238E27FC236}">
                <a16:creationId xmlns:a16="http://schemas.microsoft.com/office/drawing/2014/main" id="{1CEBEA49-02CC-AC6B-407A-5DB226AEC7FE}"/>
              </a:ext>
            </a:extLst>
          </p:cNvPr>
          <p:cNvSpPr/>
          <p:nvPr/>
        </p:nvSpPr>
        <p:spPr>
          <a:xfrm>
            <a:off x="3948599" y="5919841"/>
            <a:ext cx="1465840" cy="1326022"/>
          </a:xfrm>
          <a:prstGeom prst="hexagon">
            <a:avLst/>
          </a:prstGeom>
          <a:solidFill>
            <a:srgbClr val="61AB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4CD126DE-1F7F-D323-3C0B-B5E68D7C792C}"/>
              </a:ext>
            </a:extLst>
          </p:cNvPr>
          <p:cNvSpPr/>
          <p:nvPr/>
        </p:nvSpPr>
        <p:spPr>
          <a:xfrm rot="10800000">
            <a:off x="5158492" y="5238680"/>
            <a:ext cx="1465841" cy="1289395"/>
          </a:xfrm>
          <a:prstGeom prst="hexagon">
            <a:avLst/>
          </a:prstGeom>
          <a:solidFill>
            <a:srgbClr val="E2F1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C24A7B22-C9AA-54A1-3645-A8684A66A28E}"/>
              </a:ext>
            </a:extLst>
          </p:cNvPr>
          <p:cNvSpPr/>
          <p:nvPr/>
        </p:nvSpPr>
        <p:spPr>
          <a:xfrm>
            <a:off x="6300121" y="5924425"/>
            <a:ext cx="1534106" cy="1289394"/>
          </a:xfrm>
          <a:prstGeom prst="hexagon">
            <a:avLst/>
          </a:prstGeom>
          <a:solidFill>
            <a:srgbClr val="6295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a:extLst>
              <a:ext uri="{FF2B5EF4-FFF2-40B4-BE49-F238E27FC236}">
                <a16:creationId xmlns:a16="http://schemas.microsoft.com/office/drawing/2014/main" id="{CB6F2734-F38E-92F6-5653-A631F97D1B74}"/>
              </a:ext>
            </a:extLst>
          </p:cNvPr>
          <p:cNvSpPr/>
          <p:nvPr/>
        </p:nvSpPr>
        <p:spPr>
          <a:xfrm>
            <a:off x="-847343" y="414144"/>
            <a:ext cx="1534106" cy="1395124"/>
          </a:xfrm>
          <a:prstGeom prst="hexagon">
            <a:avLst/>
          </a:prstGeom>
          <a:solidFill>
            <a:srgbClr val="6295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4" descr="‪Arab Security Conference | 22-23 September 2024‬‏">
            <a:extLst>
              <a:ext uri="{FF2B5EF4-FFF2-40B4-BE49-F238E27FC236}">
                <a16:creationId xmlns:a16="http://schemas.microsoft.com/office/drawing/2014/main" id="{D0C34365-75FE-1504-0B6D-40AA0443B1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2902" y="136083"/>
            <a:ext cx="1743124" cy="89535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 name="Picture 2" descr="‪Digital Egypt Pioneers Initiative - DEPI | LinkedIn‬‏">
            <a:extLst>
              <a:ext uri="{FF2B5EF4-FFF2-40B4-BE49-F238E27FC236}">
                <a16:creationId xmlns:a16="http://schemas.microsoft.com/office/drawing/2014/main" id="{9F7E886B-DC44-766E-65BC-9C4F404A36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82745" y="136084"/>
            <a:ext cx="952500" cy="89535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9279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509574" y="2096892"/>
            <a:ext cx="5117162" cy="1325563"/>
          </a:xfrm>
        </p:spPr>
        <p:txBody>
          <a:bodyPr/>
          <a:lstStyle/>
          <a:p>
            <a:r>
              <a:rPr lang="en-US" dirty="0"/>
              <a:t>Objective</a:t>
            </a: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09573" y="3435545"/>
            <a:ext cx="4333015" cy="1612316"/>
          </a:xfrm>
        </p:spPr>
        <p:txBody>
          <a:bodyPr/>
          <a:lstStyle/>
          <a:p>
            <a:r>
              <a:rPr lang="en-US" dirty="0"/>
              <a:t>The goal of this project is to analyze the sales and supply chain performance of Data Co company to identify insights and key requirements by analyzing the performance over the past few years and providing decisions and recommendations for improvement to the company.</a:t>
            </a:r>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3" cstate="print">
            <a:extLst>
              <a:ext uri="{28A0092B-C50C-407E-A947-70E740481C1C}">
                <a14:useLocalDpi xmlns:a14="http://schemas.microsoft.com/office/drawing/2010/main"/>
              </a:ext>
            </a:extLst>
          </a:blip>
          <a:srcRect l="26" r="26"/>
          <a:stretch/>
        </p:blipFill>
        <p:spPr>
          <a:xfrm>
            <a:off x="5745001" y="0"/>
            <a:ext cx="6446999" cy="6858000"/>
          </a:xfrm>
        </p:spPr>
      </p:pic>
      <p:sp>
        <p:nvSpPr>
          <p:cNvPr id="2" name="Hexagon 1">
            <a:extLst>
              <a:ext uri="{FF2B5EF4-FFF2-40B4-BE49-F238E27FC236}">
                <a16:creationId xmlns:a16="http://schemas.microsoft.com/office/drawing/2014/main" id="{43403BB5-EE0F-2D14-6AD5-2D578A976145}"/>
              </a:ext>
            </a:extLst>
          </p:cNvPr>
          <p:cNvSpPr/>
          <p:nvPr/>
        </p:nvSpPr>
        <p:spPr>
          <a:xfrm rot="5400000">
            <a:off x="5167989" y="40407"/>
            <a:ext cx="7886532" cy="6732508"/>
          </a:xfrm>
          <a:prstGeom prst="hexagon">
            <a:avLst/>
          </a:prstGeom>
          <a:solidFill>
            <a:srgbClr val="629584"/>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F7D952"/>
              </a:solidFill>
              <a:effectLst/>
              <a:uLnTx/>
              <a:uFillTx/>
              <a:latin typeface="Posterama Text SemiBold"/>
              <a:ea typeface="+mn-ea"/>
              <a:cs typeface="+mn-cs"/>
            </a:endParaRPr>
          </a:p>
        </p:txBody>
      </p:sp>
      <p:sp>
        <p:nvSpPr>
          <p:cNvPr id="3" name="Hexagon 2">
            <a:extLst>
              <a:ext uri="{FF2B5EF4-FFF2-40B4-BE49-F238E27FC236}">
                <a16:creationId xmlns:a16="http://schemas.microsoft.com/office/drawing/2014/main" id="{7A7C312F-452F-AEA8-5E79-204C86C69DD7}"/>
              </a:ext>
            </a:extLst>
          </p:cNvPr>
          <p:cNvSpPr/>
          <p:nvPr/>
        </p:nvSpPr>
        <p:spPr>
          <a:xfrm rot="5400000">
            <a:off x="4435793" y="353720"/>
            <a:ext cx="2200466" cy="2058480"/>
          </a:xfrm>
          <a:prstGeom prst="hexagon">
            <a:avLst/>
          </a:prstGeom>
          <a:solidFill>
            <a:srgbClr val="E2F1E7"/>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554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6475235" y="1996915"/>
            <a:ext cx="4441188" cy="914866"/>
          </a:xfrm>
        </p:spPr>
        <p:txBody>
          <a:bodyPr/>
          <a:lstStyle/>
          <a:p>
            <a:r>
              <a:rPr lang="en-US" dirty="0"/>
              <a:t>Data Overview</a:t>
            </a:r>
          </a:p>
        </p:txBody>
      </p:sp>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p:txBody>
          <a:bodyPr/>
          <a:lstStyle/>
          <a:p>
            <a:r>
              <a:rPr lang="en-US" dirty="0"/>
              <a:t>ANNUAL REVENUE GROWTH</a:t>
            </a:r>
          </a:p>
          <a:p>
            <a:endParaRPr lang="en-US" dirty="0"/>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3">
            <a:extLst>
              <a:ext uri="{28A0092B-C50C-407E-A947-70E740481C1C}">
                <a14:useLocalDpi xmlns:a14="http://schemas.microsoft.com/office/drawing/2010/main"/>
              </a:ext>
            </a:extLst>
          </a:blip>
          <a:srcRect/>
          <a:stretch/>
        </p:blipFill>
        <p:spPr>
          <a:blipFill>
            <a:blip r:embed="rId4"/>
            <a:stretch>
              <a:fillRect/>
            </a:stretch>
          </a:blipFill>
        </p:spPr>
      </p:pic>
      <p:sp>
        <p:nvSpPr>
          <p:cNvPr id="2" name="Hexagon 1">
            <a:extLst>
              <a:ext uri="{FF2B5EF4-FFF2-40B4-BE49-F238E27FC236}">
                <a16:creationId xmlns:a16="http://schemas.microsoft.com/office/drawing/2014/main" id="{8D50115A-CF94-4659-B8AA-62B532351930}"/>
              </a:ext>
            </a:extLst>
          </p:cNvPr>
          <p:cNvSpPr/>
          <p:nvPr/>
        </p:nvSpPr>
        <p:spPr>
          <a:xfrm rot="5400000">
            <a:off x="124817" y="886754"/>
            <a:ext cx="5959447" cy="5224452"/>
          </a:xfrm>
          <a:prstGeom prst="hexagon">
            <a:avLst/>
          </a:prstGeom>
          <a:solidFill>
            <a:srgbClr val="61ABA6"/>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19">
            <a:extLst>
              <a:ext uri="{FF2B5EF4-FFF2-40B4-BE49-F238E27FC236}">
                <a16:creationId xmlns:a16="http://schemas.microsoft.com/office/drawing/2014/main" id="{C620827F-AAB3-3392-7160-24B9B9E4A823}"/>
              </a:ext>
            </a:extLst>
          </p:cNvPr>
          <p:cNvSpPr txBox="1">
            <a:spLocks/>
          </p:cNvSpPr>
          <p:nvPr/>
        </p:nvSpPr>
        <p:spPr>
          <a:xfrm>
            <a:off x="6475235" y="3140061"/>
            <a:ext cx="4333015" cy="2719563"/>
          </a:xfrm>
          <a:prstGeom prst="rect">
            <a:avLst/>
          </a:prstGeom>
        </p:spPr>
        <p:txBody>
          <a:bodyPr vert="horz" lIns="91440" tIns="45720" rIns="91440" bIns="45720" rtlCol="0">
            <a:noAutofit/>
          </a:bodyPr>
          <a:lstStyle>
            <a:lvl1pPr marL="0" indent="0" algn="ctr" defTabSz="914400" rtl="0" eaLnBrk="1" latinLnBrk="0" hangingPunct="1">
              <a:lnSpc>
                <a:spcPct val="113000"/>
              </a:lnSpc>
              <a:spcBef>
                <a:spcPts val="1000"/>
              </a:spcBef>
              <a:buFont typeface="Arial" panose="020B0604020202020204" pitchFamily="34" charset="0"/>
              <a:buNone/>
              <a:defRPr sz="1800" b="1" kern="1200" cap="all" baseline="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500" b="0" cap="none" dirty="0">
                <a:solidFill>
                  <a:schemeClr val="bg1"/>
                </a:solidFill>
              </a:rPr>
              <a:t>The dataset contains 180,519 rows and 53 columns of data related to sales and supply chain operations, including product details, delivery times, shipping methods, customer details, sales information, and department details. The dataset contains only one fact table, so it needs to be normalized to reduce the data redundancy and make it suitable for data modeling. And there some cleaning and nulls to handle.</a:t>
            </a:r>
          </a:p>
        </p:txBody>
      </p:sp>
    </p:spTree>
    <p:extLst>
      <p:ext uri="{BB962C8B-B14F-4D97-AF65-F5344CB8AC3E}">
        <p14:creationId xmlns:p14="http://schemas.microsoft.com/office/powerpoint/2010/main" val="2478079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p:txBody>
          <a:bodyPr/>
          <a:lstStyle/>
          <a:p>
            <a:r>
              <a:rPr lang="en-US" sz="3600" dirty="0"/>
              <a:t>Cleaning &amp; Modelling</a:t>
            </a:r>
          </a:p>
        </p:txBody>
      </p:sp>
      <p:sp>
        <p:nvSpPr>
          <p:cNvPr id="2" name="Hexagon 1">
            <a:extLst>
              <a:ext uri="{FF2B5EF4-FFF2-40B4-BE49-F238E27FC236}">
                <a16:creationId xmlns:a16="http://schemas.microsoft.com/office/drawing/2014/main" id="{AAE4AB79-3284-84F4-89F7-703078551BD8}"/>
              </a:ext>
            </a:extLst>
          </p:cNvPr>
          <p:cNvSpPr/>
          <p:nvPr/>
        </p:nvSpPr>
        <p:spPr>
          <a:xfrm rot="5400000">
            <a:off x="403265" y="1448543"/>
            <a:ext cx="4394292" cy="4193117"/>
          </a:xfrm>
          <a:prstGeom prst="hexagon">
            <a:avLst/>
          </a:prstGeom>
          <a:solidFill>
            <a:srgbClr val="61ABA6"/>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exagon 2">
            <a:extLst>
              <a:ext uri="{FF2B5EF4-FFF2-40B4-BE49-F238E27FC236}">
                <a16:creationId xmlns:a16="http://schemas.microsoft.com/office/drawing/2014/main" id="{80F8EE29-1FB1-7154-0E7D-486539CC2E81}"/>
              </a:ext>
            </a:extLst>
          </p:cNvPr>
          <p:cNvSpPr/>
          <p:nvPr/>
        </p:nvSpPr>
        <p:spPr>
          <a:xfrm rot="5400000">
            <a:off x="3724661" y="677897"/>
            <a:ext cx="1530217" cy="1489408"/>
          </a:xfrm>
          <a:prstGeom prst="hexagon">
            <a:avLst/>
          </a:prstGeom>
          <a:solidFill>
            <a:srgbClr val="E2F1E7"/>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Hexagon 3">
            <a:extLst>
              <a:ext uri="{FF2B5EF4-FFF2-40B4-BE49-F238E27FC236}">
                <a16:creationId xmlns:a16="http://schemas.microsoft.com/office/drawing/2014/main" id="{11FE74D7-753B-347D-EDE0-B0E75AD3BC5A}"/>
              </a:ext>
            </a:extLst>
          </p:cNvPr>
          <p:cNvSpPr/>
          <p:nvPr/>
        </p:nvSpPr>
        <p:spPr>
          <a:xfrm rot="5400000">
            <a:off x="4916297" y="5437638"/>
            <a:ext cx="636353" cy="609220"/>
          </a:xfrm>
          <a:prstGeom prst="hexagon">
            <a:avLst/>
          </a:prstGeom>
          <a:solidFill>
            <a:srgbClr val="629584"/>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exagon 4">
            <a:extLst>
              <a:ext uri="{FF2B5EF4-FFF2-40B4-BE49-F238E27FC236}">
                <a16:creationId xmlns:a16="http://schemas.microsoft.com/office/drawing/2014/main" id="{80169A76-6C2F-53E9-6A74-E85CE81CCB53}"/>
              </a:ext>
            </a:extLst>
          </p:cNvPr>
          <p:cNvSpPr/>
          <p:nvPr/>
        </p:nvSpPr>
        <p:spPr>
          <a:xfrm rot="5400000">
            <a:off x="676661" y="4550613"/>
            <a:ext cx="1530217" cy="1489408"/>
          </a:xfrm>
          <a:prstGeom prst="hexagon">
            <a:avLst/>
          </a:prstGeom>
          <a:solidFill>
            <a:srgbClr val="243642"/>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55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0623F-8104-75B2-8D1D-B569B890476C}"/>
              </a:ext>
            </a:extLst>
          </p:cNvPr>
          <p:cNvSpPr>
            <a:spLocks noGrp="1"/>
          </p:cNvSpPr>
          <p:nvPr>
            <p:ph type="title"/>
          </p:nvPr>
        </p:nvSpPr>
        <p:spPr/>
        <p:txBody>
          <a:bodyPr/>
          <a:lstStyle/>
          <a:p>
            <a:r>
              <a:rPr lang="en-US" sz="4400" dirty="0"/>
              <a:t>Cleaning &amp; Modelling</a:t>
            </a:r>
            <a:endParaRPr lang="en-US" dirty="0"/>
          </a:p>
        </p:txBody>
      </p:sp>
      <p:sp>
        <p:nvSpPr>
          <p:cNvPr id="4" name="Footer Placeholder 3">
            <a:extLst>
              <a:ext uri="{FF2B5EF4-FFF2-40B4-BE49-F238E27FC236}">
                <a16:creationId xmlns:a16="http://schemas.microsoft.com/office/drawing/2014/main" id="{EDDCCD50-84CD-96B7-3417-874CF1AD9E40}"/>
              </a:ext>
            </a:extLst>
          </p:cNvPr>
          <p:cNvSpPr>
            <a:spLocks noGrp="1"/>
          </p:cNvSpPr>
          <p:nvPr>
            <p:ph type="ftr" sz="quarter" idx="28"/>
          </p:nvPr>
        </p:nvSpPr>
        <p:spPr/>
        <p:txBody>
          <a:bodyPr/>
          <a:lstStyle/>
          <a:p>
            <a:r>
              <a:rPr lang="en-US" noProof="0" dirty="0"/>
              <a:t>Data Co Analysis</a:t>
            </a:r>
          </a:p>
        </p:txBody>
      </p:sp>
      <p:pic>
        <p:nvPicPr>
          <p:cNvPr id="8" name="Picture 7" descr="A close-up of a screen&#10;&#10;Description automatically generated">
            <a:extLst>
              <a:ext uri="{FF2B5EF4-FFF2-40B4-BE49-F238E27FC236}">
                <a16:creationId xmlns:a16="http://schemas.microsoft.com/office/drawing/2014/main" id="{4F695449-2970-9D7B-9AA6-06C55FA75746}"/>
              </a:ext>
            </a:extLst>
          </p:cNvPr>
          <p:cNvPicPr>
            <a:picLocks noChangeAspect="1"/>
          </p:cNvPicPr>
          <p:nvPr/>
        </p:nvPicPr>
        <p:blipFill>
          <a:blip r:embed="rId2"/>
          <a:stretch>
            <a:fillRect/>
          </a:stretch>
        </p:blipFill>
        <p:spPr>
          <a:xfrm>
            <a:off x="0" y="3352311"/>
            <a:ext cx="12192000" cy="3505689"/>
          </a:xfrm>
          <a:prstGeom prst="rect">
            <a:avLst/>
          </a:prstGeom>
        </p:spPr>
      </p:pic>
      <p:sp>
        <p:nvSpPr>
          <p:cNvPr id="11" name="TextBox 10">
            <a:extLst>
              <a:ext uri="{FF2B5EF4-FFF2-40B4-BE49-F238E27FC236}">
                <a16:creationId xmlns:a16="http://schemas.microsoft.com/office/drawing/2014/main" id="{E19D1942-27D7-342B-3298-51F94E49E3E6}"/>
              </a:ext>
            </a:extLst>
          </p:cNvPr>
          <p:cNvSpPr txBox="1"/>
          <p:nvPr/>
        </p:nvSpPr>
        <p:spPr>
          <a:xfrm>
            <a:off x="587829" y="1622510"/>
            <a:ext cx="9535885" cy="830997"/>
          </a:xfrm>
          <a:prstGeom prst="rect">
            <a:avLst/>
          </a:prstGeom>
        </p:spPr>
        <p:txBody>
          <a:bodyPr wrap="square" rtlCol="0">
            <a:spAutoFit/>
          </a:bodyPr>
          <a:lstStyle/>
          <a:p>
            <a:pPr marL="0" indent="0">
              <a:lnSpc>
                <a:spcPct val="100000"/>
              </a:lnSpc>
              <a:spcBef>
                <a:spcPts val="0"/>
              </a:spcBef>
              <a:buFontTx/>
              <a:buNone/>
            </a:pPr>
            <a:r>
              <a:rPr lang="en-US" sz="1600" dirty="0">
                <a:solidFill>
                  <a:schemeClr val="bg1"/>
                </a:solidFill>
              </a:rPr>
              <a:t>First, we imported libraries like Pandas for cleaning, Matplotlib &amp; Seaborn for visualization, and HTML for downloading the file after we finished cleaning. Then, we uploaded the file and checked the number of rows and columns, and there was </a:t>
            </a:r>
            <a:r>
              <a:rPr lang="en-US" sz="1600" b="0" cap="none" dirty="0">
                <a:solidFill>
                  <a:schemeClr val="bg1"/>
                </a:solidFill>
              </a:rPr>
              <a:t>180,519 rows and 53 columns.</a:t>
            </a:r>
            <a:endParaRPr lang="en-US" sz="1600" dirty="0">
              <a:solidFill>
                <a:schemeClr val="bg1"/>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1606304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77704F-CCE5-9124-481A-41B29B1DA7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1DFC54-B21A-8D49-DCC0-323A07556BFC}"/>
              </a:ext>
            </a:extLst>
          </p:cNvPr>
          <p:cNvSpPr>
            <a:spLocks noGrp="1"/>
          </p:cNvSpPr>
          <p:nvPr>
            <p:ph type="title"/>
          </p:nvPr>
        </p:nvSpPr>
        <p:spPr/>
        <p:txBody>
          <a:bodyPr/>
          <a:lstStyle/>
          <a:p>
            <a:r>
              <a:rPr lang="en-US" sz="4400" dirty="0"/>
              <a:t>Cleaning &amp; Modelling</a:t>
            </a:r>
            <a:endParaRPr lang="en-US" dirty="0"/>
          </a:p>
        </p:txBody>
      </p:sp>
      <p:sp>
        <p:nvSpPr>
          <p:cNvPr id="4" name="Footer Placeholder 3">
            <a:extLst>
              <a:ext uri="{FF2B5EF4-FFF2-40B4-BE49-F238E27FC236}">
                <a16:creationId xmlns:a16="http://schemas.microsoft.com/office/drawing/2014/main" id="{821C6CB1-FF8E-939A-9329-5B5367159FBD}"/>
              </a:ext>
            </a:extLst>
          </p:cNvPr>
          <p:cNvSpPr>
            <a:spLocks noGrp="1"/>
          </p:cNvSpPr>
          <p:nvPr>
            <p:ph type="ftr" sz="quarter" idx="28"/>
          </p:nvPr>
        </p:nvSpPr>
        <p:spPr/>
        <p:txBody>
          <a:bodyPr/>
          <a:lstStyle/>
          <a:p>
            <a:r>
              <a:rPr lang="en-US" noProof="0" dirty="0"/>
              <a:t>Data Co Analysis</a:t>
            </a:r>
          </a:p>
        </p:txBody>
      </p:sp>
      <p:sp>
        <p:nvSpPr>
          <p:cNvPr id="11" name="TextBox 10">
            <a:extLst>
              <a:ext uri="{FF2B5EF4-FFF2-40B4-BE49-F238E27FC236}">
                <a16:creationId xmlns:a16="http://schemas.microsoft.com/office/drawing/2014/main" id="{8061B91A-DC9A-6BAD-2118-60D6DEF224D9}"/>
              </a:ext>
            </a:extLst>
          </p:cNvPr>
          <p:cNvSpPr txBox="1"/>
          <p:nvPr/>
        </p:nvSpPr>
        <p:spPr>
          <a:xfrm>
            <a:off x="587829" y="1622510"/>
            <a:ext cx="9535885" cy="830997"/>
          </a:xfrm>
          <a:prstGeom prst="rect">
            <a:avLst/>
          </a:prstGeom>
        </p:spPr>
        <p:txBody>
          <a:bodyPr wrap="square" rtlCol="0">
            <a:spAutoFit/>
          </a:bodyPr>
          <a:lstStyle/>
          <a:p>
            <a:pPr marL="0" indent="0">
              <a:lnSpc>
                <a:spcPct val="100000"/>
              </a:lnSpc>
              <a:spcBef>
                <a:spcPts val="0"/>
              </a:spcBef>
              <a:buFontTx/>
              <a:buNone/>
            </a:pPr>
            <a:r>
              <a:rPr lang="en-US" sz="1600" dirty="0">
                <a:solidFill>
                  <a:schemeClr val="bg1"/>
                </a:solidFill>
              </a:rPr>
              <a:t>Second, we checked each column for its data type and the number of null values. Then, we examined how many duplicates were in the data and reviewed the format of each column and deleted two columns that contained nearly 100% null values.</a:t>
            </a:r>
            <a:endParaRPr lang="en-US" sz="1600" dirty="0">
              <a:solidFill>
                <a:schemeClr val="bg1"/>
              </a:solidFill>
              <a:latin typeface="Posterama" panose="020B0504020200020000" pitchFamily="34" charset="0"/>
              <a:ea typeface="微软雅黑"/>
              <a:cs typeface="Posterama" panose="020B0504020200020000" pitchFamily="34" charset="0"/>
            </a:endParaRPr>
          </a:p>
        </p:txBody>
      </p:sp>
      <p:pic>
        <p:nvPicPr>
          <p:cNvPr id="5" name="Picture 4">
            <a:extLst>
              <a:ext uri="{FF2B5EF4-FFF2-40B4-BE49-F238E27FC236}">
                <a16:creationId xmlns:a16="http://schemas.microsoft.com/office/drawing/2014/main" id="{F3493758-D192-8851-DB11-02621F1EF8B2}"/>
              </a:ext>
            </a:extLst>
          </p:cNvPr>
          <p:cNvPicPr>
            <a:picLocks noChangeAspect="1"/>
          </p:cNvPicPr>
          <p:nvPr/>
        </p:nvPicPr>
        <p:blipFill>
          <a:blip r:embed="rId2"/>
          <a:stretch>
            <a:fillRect/>
          </a:stretch>
        </p:blipFill>
        <p:spPr>
          <a:xfrm>
            <a:off x="0" y="3769699"/>
            <a:ext cx="6004327" cy="2640564"/>
          </a:xfrm>
          <a:prstGeom prst="rect">
            <a:avLst/>
          </a:prstGeom>
        </p:spPr>
      </p:pic>
      <p:pic>
        <p:nvPicPr>
          <p:cNvPr id="7" name="Picture 6">
            <a:extLst>
              <a:ext uri="{FF2B5EF4-FFF2-40B4-BE49-F238E27FC236}">
                <a16:creationId xmlns:a16="http://schemas.microsoft.com/office/drawing/2014/main" id="{4C0BEA26-32A1-DE70-7D72-D1E9939DC4F5}"/>
              </a:ext>
            </a:extLst>
          </p:cNvPr>
          <p:cNvPicPr>
            <a:picLocks noChangeAspect="1"/>
          </p:cNvPicPr>
          <p:nvPr/>
        </p:nvPicPr>
        <p:blipFill>
          <a:blip r:embed="rId3"/>
          <a:stretch>
            <a:fillRect/>
          </a:stretch>
        </p:blipFill>
        <p:spPr>
          <a:xfrm>
            <a:off x="6004327" y="3769700"/>
            <a:ext cx="6187673" cy="2640563"/>
          </a:xfrm>
          <a:prstGeom prst="rect">
            <a:avLst/>
          </a:prstGeom>
        </p:spPr>
      </p:pic>
      <p:pic>
        <p:nvPicPr>
          <p:cNvPr id="10" name="Picture 9">
            <a:extLst>
              <a:ext uri="{FF2B5EF4-FFF2-40B4-BE49-F238E27FC236}">
                <a16:creationId xmlns:a16="http://schemas.microsoft.com/office/drawing/2014/main" id="{2203401D-801B-42AC-846F-EEE5C6E8EA2D}"/>
              </a:ext>
            </a:extLst>
          </p:cNvPr>
          <p:cNvPicPr>
            <a:picLocks noChangeAspect="1"/>
          </p:cNvPicPr>
          <p:nvPr/>
        </p:nvPicPr>
        <p:blipFill>
          <a:blip r:embed="rId4"/>
          <a:stretch>
            <a:fillRect/>
          </a:stretch>
        </p:blipFill>
        <p:spPr>
          <a:xfrm>
            <a:off x="0" y="6410263"/>
            <a:ext cx="12192000" cy="447737"/>
          </a:xfrm>
          <a:prstGeom prst="rect">
            <a:avLst/>
          </a:prstGeom>
        </p:spPr>
      </p:pic>
    </p:spTree>
    <p:extLst>
      <p:ext uri="{BB962C8B-B14F-4D97-AF65-F5344CB8AC3E}">
        <p14:creationId xmlns:p14="http://schemas.microsoft.com/office/powerpoint/2010/main" val="525899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9970C-6B5B-994E-61D0-8DF571533E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6A6E03-FDAD-AB38-EAA7-8B6CBB8FCB85}"/>
              </a:ext>
            </a:extLst>
          </p:cNvPr>
          <p:cNvSpPr>
            <a:spLocks noGrp="1"/>
          </p:cNvSpPr>
          <p:nvPr>
            <p:ph type="title"/>
          </p:nvPr>
        </p:nvSpPr>
        <p:spPr/>
        <p:txBody>
          <a:bodyPr/>
          <a:lstStyle/>
          <a:p>
            <a:r>
              <a:rPr lang="en-US" sz="4400" dirty="0"/>
              <a:t>Cleaning &amp; Modelling</a:t>
            </a:r>
            <a:endParaRPr lang="en-US" dirty="0"/>
          </a:p>
        </p:txBody>
      </p:sp>
      <p:sp>
        <p:nvSpPr>
          <p:cNvPr id="4" name="Footer Placeholder 3">
            <a:extLst>
              <a:ext uri="{FF2B5EF4-FFF2-40B4-BE49-F238E27FC236}">
                <a16:creationId xmlns:a16="http://schemas.microsoft.com/office/drawing/2014/main" id="{76B562C6-6176-89C2-08E3-8681EF6940FE}"/>
              </a:ext>
            </a:extLst>
          </p:cNvPr>
          <p:cNvSpPr>
            <a:spLocks noGrp="1"/>
          </p:cNvSpPr>
          <p:nvPr>
            <p:ph type="ftr" sz="quarter" idx="28"/>
          </p:nvPr>
        </p:nvSpPr>
        <p:spPr/>
        <p:txBody>
          <a:bodyPr/>
          <a:lstStyle/>
          <a:p>
            <a:r>
              <a:rPr lang="en-US" noProof="0" dirty="0"/>
              <a:t>Data Co Analysis</a:t>
            </a:r>
          </a:p>
        </p:txBody>
      </p:sp>
      <p:sp>
        <p:nvSpPr>
          <p:cNvPr id="11" name="TextBox 10">
            <a:extLst>
              <a:ext uri="{FF2B5EF4-FFF2-40B4-BE49-F238E27FC236}">
                <a16:creationId xmlns:a16="http://schemas.microsoft.com/office/drawing/2014/main" id="{C38AF6EE-4BAD-7ED4-6BEF-E90440277630}"/>
              </a:ext>
            </a:extLst>
          </p:cNvPr>
          <p:cNvSpPr txBox="1"/>
          <p:nvPr/>
        </p:nvSpPr>
        <p:spPr>
          <a:xfrm>
            <a:off x="587829" y="1300538"/>
            <a:ext cx="9535885" cy="830997"/>
          </a:xfrm>
          <a:prstGeom prst="rect">
            <a:avLst/>
          </a:prstGeom>
        </p:spPr>
        <p:txBody>
          <a:bodyPr wrap="square" rtlCol="0">
            <a:spAutoFit/>
          </a:bodyPr>
          <a:lstStyle/>
          <a:p>
            <a:pPr marL="0" indent="0">
              <a:lnSpc>
                <a:spcPct val="100000"/>
              </a:lnSpc>
              <a:spcBef>
                <a:spcPts val="0"/>
              </a:spcBef>
              <a:buFontTx/>
              <a:buNone/>
            </a:pPr>
            <a:r>
              <a:rPr lang="en-US" sz="1600" dirty="0">
                <a:solidFill>
                  <a:schemeClr val="bg1"/>
                </a:solidFill>
              </a:rPr>
              <a:t>Third, we created the customer table, which contained all the customer information. Then, we deleted duplicates from the table and ensured there were no duplicates in the customer ID, confirming that there were no multivalued attributes.</a:t>
            </a:r>
            <a:endParaRPr lang="en-US" sz="1600" dirty="0">
              <a:solidFill>
                <a:schemeClr val="bg1"/>
              </a:solidFill>
              <a:latin typeface="Posterama" panose="020B0504020200020000" pitchFamily="34" charset="0"/>
              <a:ea typeface="微软雅黑"/>
              <a:cs typeface="Posterama" panose="020B0504020200020000" pitchFamily="34" charset="0"/>
            </a:endParaRPr>
          </a:p>
        </p:txBody>
      </p:sp>
      <p:pic>
        <p:nvPicPr>
          <p:cNvPr id="6" name="Picture 5">
            <a:extLst>
              <a:ext uri="{FF2B5EF4-FFF2-40B4-BE49-F238E27FC236}">
                <a16:creationId xmlns:a16="http://schemas.microsoft.com/office/drawing/2014/main" id="{5202364B-0D9A-0AE2-009D-D375D1655E57}"/>
              </a:ext>
            </a:extLst>
          </p:cNvPr>
          <p:cNvPicPr>
            <a:picLocks noChangeAspect="1"/>
          </p:cNvPicPr>
          <p:nvPr/>
        </p:nvPicPr>
        <p:blipFill>
          <a:blip r:embed="rId2"/>
          <a:stretch>
            <a:fillRect/>
          </a:stretch>
        </p:blipFill>
        <p:spPr>
          <a:xfrm>
            <a:off x="0" y="2626181"/>
            <a:ext cx="12192000" cy="3724743"/>
          </a:xfrm>
          <a:prstGeom prst="rect">
            <a:avLst/>
          </a:prstGeom>
        </p:spPr>
      </p:pic>
      <p:pic>
        <p:nvPicPr>
          <p:cNvPr id="9" name="Picture 8">
            <a:extLst>
              <a:ext uri="{FF2B5EF4-FFF2-40B4-BE49-F238E27FC236}">
                <a16:creationId xmlns:a16="http://schemas.microsoft.com/office/drawing/2014/main" id="{21DDD78C-DF6B-769D-62F3-07B616800B3B}"/>
              </a:ext>
            </a:extLst>
          </p:cNvPr>
          <p:cNvPicPr>
            <a:picLocks noChangeAspect="1"/>
          </p:cNvPicPr>
          <p:nvPr/>
        </p:nvPicPr>
        <p:blipFill>
          <a:blip r:embed="rId3"/>
          <a:stretch>
            <a:fillRect/>
          </a:stretch>
        </p:blipFill>
        <p:spPr>
          <a:xfrm>
            <a:off x="0" y="2173376"/>
            <a:ext cx="12192000" cy="485191"/>
          </a:xfrm>
          <a:prstGeom prst="rect">
            <a:avLst/>
          </a:prstGeom>
        </p:spPr>
      </p:pic>
      <p:pic>
        <p:nvPicPr>
          <p:cNvPr id="13" name="Picture 12">
            <a:extLst>
              <a:ext uri="{FF2B5EF4-FFF2-40B4-BE49-F238E27FC236}">
                <a16:creationId xmlns:a16="http://schemas.microsoft.com/office/drawing/2014/main" id="{52FD77A2-3785-0AC8-8593-B70785C2BE3F}"/>
              </a:ext>
            </a:extLst>
          </p:cNvPr>
          <p:cNvPicPr>
            <a:picLocks noChangeAspect="1"/>
          </p:cNvPicPr>
          <p:nvPr/>
        </p:nvPicPr>
        <p:blipFill>
          <a:blip r:embed="rId4"/>
          <a:stretch>
            <a:fillRect/>
          </a:stretch>
        </p:blipFill>
        <p:spPr>
          <a:xfrm>
            <a:off x="0" y="6350924"/>
            <a:ext cx="12192000" cy="508381"/>
          </a:xfrm>
          <a:prstGeom prst="rect">
            <a:avLst/>
          </a:prstGeom>
        </p:spPr>
      </p:pic>
    </p:spTree>
    <p:extLst>
      <p:ext uri="{BB962C8B-B14F-4D97-AF65-F5344CB8AC3E}">
        <p14:creationId xmlns:p14="http://schemas.microsoft.com/office/powerpoint/2010/main" val="1329906786"/>
      </p:ext>
    </p:extLst>
  </p:cSld>
  <p:clrMapOvr>
    <a:masterClrMapping/>
  </p:clrMapOvr>
</p:sld>
</file>

<file path=ppt/theme/theme1.xml><?xml version="1.0" encoding="utf-8"?>
<a:theme xmlns:a="http://schemas.openxmlformats.org/drawingml/2006/main" name="Custom">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Dark Presentation_win32_v5" id="{58BAEBF1-5D61-4C15-85CE-FF9951014D92}" vid="{276E4683-2F29-4A34-B0D2-95452F46AA5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37AE0CD-4570-4F66-89CD-DDD19F091E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4D5854E-F453-4846-A87D-6EF3DCF73E3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F8C25491-3B09-4F3E-8C86-936D290E4013}">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dark</Template>
  <TotalTime>369</TotalTime>
  <Words>1437</Words>
  <Application>Microsoft Office PowerPoint</Application>
  <PresentationFormat>Widescreen</PresentationFormat>
  <Paragraphs>107</Paragraphs>
  <Slides>37</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等线</vt:lpstr>
      <vt:lpstr>微软雅黑</vt:lpstr>
      <vt:lpstr>Abadi</vt:lpstr>
      <vt:lpstr>Arial</vt:lpstr>
      <vt:lpstr>Calibri</vt:lpstr>
      <vt:lpstr>Posterama</vt:lpstr>
      <vt:lpstr>Posterama Text Black</vt:lpstr>
      <vt:lpstr>Posterama Text SemiBold</vt:lpstr>
      <vt:lpstr>Custom</vt:lpstr>
      <vt:lpstr>Sales &amp; Supply Chain Analysis Report</vt:lpstr>
      <vt:lpstr>Meet our team</vt:lpstr>
      <vt:lpstr>Agenda</vt:lpstr>
      <vt:lpstr>Objective</vt:lpstr>
      <vt:lpstr>Data Overview</vt:lpstr>
      <vt:lpstr>Cleaning &amp; Modelling</vt:lpstr>
      <vt:lpstr>Cleaning &amp; Modelling</vt:lpstr>
      <vt:lpstr>Cleaning &amp; Modelling</vt:lpstr>
      <vt:lpstr>Cleaning &amp; Modelling</vt:lpstr>
      <vt:lpstr>Cleaning &amp; Modelling</vt:lpstr>
      <vt:lpstr>Cleaning &amp; Modelling</vt:lpstr>
      <vt:lpstr>Cleaning &amp; Modelling</vt:lpstr>
      <vt:lpstr>PowerPoint Presentation</vt:lpstr>
      <vt:lpstr>EDA with Python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Blueprint</vt:lpstr>
      <vt:lpstr>PowerPoint Presentation</vt:lpstr>
      <vt:lpstr>PowerPoint Presentation</vt:lpstr>
      <vt:lpstr>PowerPoint Presentation</vt:lpstr>
      <vt:lpstr>Dashboards</vt:lpstr>
      <vt:lpstr>PowerPoint Presentation</vt:lpstr>
      <vt:lpstr>PowerPoint Presentation</vt:lpstr>
      <vt:lpstr>PowerPoint Presentation</vt:lpstr>
      <vt:lpstr>Analysis Report</vt:lpstr>
      <vt:lpstr>Sales Dashboard</vt:lpstr>
      <vt:lpstr>Delivery Dashboard</vt:lpstr>
      <vt:lpstr>Customer Dashboard</vt:lpstr>
      <vt:lpstr>Recommendations</vt:lpstr>
      <vt:lpstr>Recommendations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Mohamed Shehata</dc:creator>
  <cp:lastModifiedBy>Mohamed Shehata</cp:lastModifiedBy>
  <cp:revision>4</cp:revision>
  <dcterms:created xsi:type="dcterms:W3CDTF">2024-10-13T02:16:28Z</dcterms:created>
  <dcterms:modified xsi:type="dcterms:W3CDTF">2024-10-17T22:30:11Z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